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23" r:id="rId2"/>
    <p:sldId id="324" r:id="rId3"/>
    <p:sldId id="326" r:id="rId4"/>
    <p:sldId id="338" r:id="rId5"/>
    <p:sldId id="328" r:id="rId6"/>
    <p:sldId id="259" r:id="rId7"/>
    <p:sldId id="297" r:id="rId8"/>
    <p:sldId id="319" r:id="rId9"/>
    <p:sldId id="321" r:id="rId10"/>
    <p:sldId id="322" r:id="rId11"/>
    <p:sldId id="330" r:id="rId12"/>
    <p:sldId id="331" r:id="rId13"/>
    <p:sldId id="332" r:id="rId14"/>
    <p:sldId id="304" r:id="rId15"/>
    <p:sldId id="305" r:id="rId16"/>
    <p:sldId id="306" r:id="rId17"/>
    <p:sldId id="315" r:id="rId18"/>
    <p:sldId id="333" r:id="rId19"/>
    <p:sldId id="284" r:id="rId20"/>
    <p:sldId id="299" r:id="rId21"/>
    <p:sldId id="286" r:id="rId22"/>
    <p:sldId id="287" r:id="rId23"/>
    <p:sldId id="334" r:id="rId24"/>
    <p:sldId id="260" r:id="rId25"/>
    <p:sldId id="263" r:id="rId26"/>
    <p:sldId id="261" r:id="rId27"/>
    <p:sldId id="262" r:id="rId28"/>
    <p:sldId id="335" r:id="rId29"/>
    <p:sldId id="288" r:id="rId30"/>
    <p:sldId id="317" r:id="rId31"/>
    <p:sldId id="290" r:id="rId32"/>
    <p:sldId id="291" r:id="rId33"/>
    <p:sldId id="336" r:id="rId34"/>
    <p:sldId id="301" r:id="rId35"/>
    <p:sldId id="316" r:id="rId36"/>
    <p:sldId id="292" r:id="rId37"/>
    <p:sldId id="295" r:id="rId38"/>
    <p:sldId id="337" r:id="rId39"/>
    <p:sldId id="318" r:id="rId40"/>
  </p:sldIdLst>
  <p:sldSz cx="9144000" cy="5143500" type="screen16x9"/>
  <p:notesSz cx="6858000" cy="20859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65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042"/>
    <a:srgbClr val="F4B349"/>
    <a:srgbClr val="48985C"/>
    <a:srgbClr val="5C6595"/>
    <a:srgbClr val="E77D35"/>
    <a:srgbClr val="E88642"/>
    <a:srgbClr val="860000"/>
    <a:srgbClr val="4D5485"/>
    <a:srgbClr val="43708F"/>
    <a:srgbClr val="709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8953" autoAdjust="0"/>
  </p:normalViewPr>
  <p:slideViewPr>
    <p:cSldViewPr>
      <p:cViewPr varScale="1">
        <p:scale>
          <a:sx n="69" d="100"/>
          <a:sy n="69" d="100"/>
        </p:scale>
        <p:origin x="1536" y="7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219" d="100"/>
          <a:sy n="219" d="100"/>
        </p:scale>
        <p:origin x="186" y="156"/>
      </p:cViewPr>
      <p:guideLst>
        <p:guide orient="horz" pos="657"/>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86E781-78ED-422A-AA24-8FE67230F5FF}" type="datetimeFigureOut">
              <a:rPr lang="en-US" smtClean="0"/>
              <a:pPr/>
              <a:t>8/3/2020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B118F3-B9A9-458D-886E-4D32B32594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arp.org/auto/driver-safety/we-need-to-tal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This</a:t>
            </a:r>
            <a:r>
              <a:rPr lang="en-US" baseline="0" dirty="0"/>
              <a:t> template powerpoint is yours to edit and adjust!  On the following slides, we’ve provided some simple instructions for modifying content and hiding slides that you don’t need.</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1</a:t>
            </a:fld>
            <a:endParaRPr lang="en-US"/>
          </a:p>
        </p:txBody>
      </p:sp>
    </p:spTree>
    <p:extLst>
      <p:ext uri="{BB962C8B-B14F-4D97-AF65-F5344CB8AC3E}">
        <p14:creationId xmlns:p14="http://schemas.microsoft.com/office/powerpoint/2010/main" val="1195030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aseline="0" dirty="0"/>
              <a:t>Agenda Option #1: Short Workshop (~3 hours)</a:t>
            </a:r>
          </a:p>
          <a:p>
            <a:pPr marL="0" indent="0">
              <a:buFont typeface="Arial" panose="020B0604020202020204" pitchFamily="34" charset="0"/>
              <a:buNone/>
            </a:pPr>
            <a:r>
              <a:rPr lang="en-US" baseline="0" dirty="0"/>
              <a:t>Tell your participants that there is a more detailed agenda on their table.</a:t>
            </a:r>
          </a:p>
          <a:p>
            <a:pPr marL="0" indent="0">
              <a:buFont typeface="Arial" panose="020B0604020202020204" pitchFamily="34" charset="0"/>
              <a:buNone/>
            </a:pPr>
            <a:r>
              <a:rPr lang="en-US" baseline="0" dirty="0"/>
              <a:t>This version of the workshop will just offer your participants a quick taste of each chapter.</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If you are using this agenda option, be sure to hide the others.</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11</a:t>
            </a:fld>
            <a:endParaRPr lang="en-US"/>
          </a:p>
        </p:txBody>
      </p:sp>
    </p:spTree>
    <p:extLst>
      <p:ext uri="{BB962C8B-B14F-4D97-AF65-F5344CB8AC3E}">
        <p14:creationId xmlns:p14="http://schemas.microsoft.com/office/powerpoint/2010/main" val="309159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Introduce</a:t>
            </a:r>
            <a:r>
              <a:rPr lang="en-US" baseline="0" dirty="0"/>
              <a:t> yourself and have your participants introduce themselves in their groups</a:t>
            </a:r>
          </a:p>
          <a:p>
            <a:pPr marL="171450" indent="-171450">
              <a:buFont typeface="Arial" panose="020B0604020202020204" pitchFamily="34" charset="0"/>
              <a:buChar char="•"/>
            </a:pPr>
            <a:r>
              <a:rPr lang="en-US" baseline="0" dirty="0"/>
              <a:t>Optional: you may want to use this time to do a short icebreaker activity</a:t>
            </a:r>
          </a:p>
          <a:p>
            <a:pPr marL="171450" indent="-171450">
              <a:buFont typeface="Arial" panose="020B0604020202020204" pitchFamily="34" charset="0"/>
              <a:buChar char="•"/>
            </a:pPr>
            <a:r>
              <a:rPr lang="en-US" baseline="0" dirty="0"/>
              <a:t>Housekeeping: let folks know where the restrooms are and anything else they might need to know about the space</a:t>
            </a:r>
          </a:p>
          <a:p>
            <a:pPr marL="171450" indent="-171450">
              <a:buFont typeface="Arial" panose="020B0604020202020204" pitchFamily="34" charset="0"/>
              <a:buChar char="•"/>
            </a:pPr>
            <a:r>
              <a:rPr lang="en-US" baseline="0" dirty="0"/>
              <a:t>Three agenda options follow – short, medium, and long.  Hide the ones you won’t be using.</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12</a:t>
            </a:fld>
            <a:endParaRPr lang="en-US"/>
          </a:p>
        </p:txBody>
      </p:sp>
    </p:spTree>
    <p:extLst>
      <p:ext uri="{BB962C8B-B14F-4D97-AF65-F5344CB8AC3E}">
        <p14:creationId xmlns:p14="http://schemas.microsoft.com/office/powerpoint/2010/main" val="121118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Planning for Aging In Place – Key Points on Housing</a:t>
            </a:r>
          </a:p>
          <a:p>
            <a:r>
              <a:rPr lang="en-US" sz="1200" b="1" kern="1200" dirty="0">
                <a:solidFill>
                  <a:schemeClr val="tx1"/>
                </a:solidFill>
                <a:effectLst/>
                <a:latin typeface="+mn-lt"/>
                <a:ea typeface="+mn-ea"/>
                <a:cs typeface="+mn-cs"/>
              </a:rPr>
              <a:t>#1 THINK ABOUT WHAT YOU REALLY WANT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starting this section, take some time to consider what you really want as you get older since your housing choice will play a big role in that decision.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If you think your current house will keep you happy and fulfilled as you age in terms of proximity to family, friends, services, the outdoors, or whatever criteria you have, then consider what needs to be done for you to stay in the house.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Alternatively, maybe you would prefer a home that requires less maintenance or yard work, is closer to family, is in a location that makes it easier to get around without a car, or is in a different climate.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On the other hand, maybe you want a different type of housing where friends and neighbors support each other as they age such as a cluster of small homes with friends, a co-housing community, or some other type of shared housing.  Options like this exists in the New River Valley but they are not yet common.  Pursuing something like this may require you to reach out to others who share your vision to see if you can create the type of housing you want.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Housing</a:t>
            </a:r>
          </a:p>
          <a:p>
            <a:r>
              <a:rPr lang="en-US" sz="1200" b="1" kern="1200" dirty="0">
                <a:solidFill>
                  <a:schemeClr val="tx1"/>
                </a:solidFill>
                <a:effectLst/>
                <a:latin typeface="+mn-lt"/>
                <a:ea typeface="+mn-ea"/>
                <a:cs typeface="+mn-cs"/>
              </a:rPr>
              <a:t>#2 BE PROACTIVE AND IDENTIFY RESOURCES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Identify the challenges that living in and maintaining your home will present over time and think about your capacity to meet those challenges if your physical or financial circumstances change.  Deferred home maintenance can quickly snowball, threatening your health and safety, and even the habitability and durability of your home.  It’s also not uncommon for a surviving spouse to be unaware of monthly, seasonal and annual tasks their partner did to maintain the home and property.  Use the seasonal home maintenance checklist provided in the appendix of this workbook as a guide, and/or create one tailored to your own home.  Identify trusted resources for home maintenance and routine chores if you need them down the road. Remember, </a:t>
            </a:r>
            <a:r>
              <a:rPr lang="en-US" sz="1200" b="1" kern="1200" dirty="0">
                <a:solidFill>
                  <a:schemeClr val="tx1"/>
                </a:solidFill>
                <a:effectLst/>
                <a:latin typeface="+mn-lt"/>
                <a:ea typeface="+mn-ea"/>
                <a:cs typeface="+mn-cs"/>
              </a:rPr>
              <a:t>planning always reduces cost and increases options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B118F3-B9A9-458D-886E-4D32B3259457}"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Housing</a:t>
            </a:r>
          </a:p>
          <a:p>
            <a:r>
              <a:rPr lang="en-US" sz="1200" b="1" kern="1200" dirty="0">
                <a:solidFill>
                  <a:schemeClr val="tx1"/>
                </a:solidFill>
                <a:effectLst/>
                <a:latin typeface="+mn-lt"/>
                <a:ea typeface="+mn-ea"/>
                <a:cs typeface="+mn-cs"/>
              </a:rPr>
              <a:t>#3 EVALUATE ACCESSIBILITY &amp; FALL HAZARDS - KNOW YOUR LIMITS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Fall prevention is a key factor in remaining in your home for as long as possible. According to the National Center for Injury Prevention and Control, falls are the number one cause of home injury, and studies suggest that a significant proportion of all falls are due to factors around the home that can be easily changed (for example, throw rugs that cause a tripping hazard). It’s also important to consider housing accessibility issues before your mobility becomes limited or a traumatic event creates a crisis scenario where returning to your current home is no longer an option.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16</a:t>
            </a:fld>
            <a:endParaRPr lang="en-US"/>
          </a:p>
        </p:txBody>
      </p:sp>
    </p:spTree>
    <p:extLst>
      <p:ext uri="{BB962C8B-B14F-4D97-AF65-F5344CB8AC3E}">
        <p14:creationId xmlns:p14="http://schemas.microsoft.com/office/powerpoint/2010/main" val="1106259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Housing</a:t>
            </a:r>
          </a:p>
          <a:p>
            <a:endParaRPr lang="en-US" dirty="0"/>
          </a:p>
          <a:p>
            <a:r>
              <a:rPr lang="en-US" dirty="0"/>
              <a:t>Workbook Time!  Let participants know how much time they have to work on this section independently.  Please</a:t>
            </a:r>
            <a:r>
              <a:rPr lang="en-US" baseline="0" dirty="0"/>
              <a:t> give participants a 2 minute warning when time is close to up.  </a:t>
            </a:r>
          </a:p>
          <a:p>
            <a:endParaRPr lang="en-US" baseline="0" dirty="0"/>
          </a:p>
          <a:p>
            <a:r>
              <a:rPr lang="en-US" baseline="0" dirty="0"/>
              <a:t>Facilitator should decide ahead of time if they want to have time for discussion after each chapter.  If so, do you want to do table or whole-group discussions?</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17</a:t>
            </a:fld>
            <a:endParaRPr lang="en-US"/>
          </a:p>
        </p:txBody>
      </p:sp>
    </p:spTree>
    <p:extLst>
      <p:ext uri="{BB962C8B-B14F-4D97-AF65-F5344CB8AC3E}">
        <p14:creationId xmlns:p14="http://schemas.microsoft.com/office/powerpoint/2010/main" val="2990937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Health</a:t>
            </a:r>
            <a:r>
              <a:rPr lang="en-US" sz="1200" b="1" kern="1200" baseline="0" dirty="0">
                <a:solidFill>
                  <a:schemeClr val="tx1"/>
                </a:solidFill>
                <a:effectLst/>
                <a:latin typeface="+mn-lt"/>
                <a:ea typeface="+mn-ea"/>
                <a:cs typeface="+mn-cs"/>
              </a:rPr>
              <a:t> &amp; Wellness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MAKE WELLNESS A PRIORITY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goal of living independently as one ages is highly correlated with one’s physical wellness.  While health challenges often increase with age, lifestyle choices that maintain or improve health and functional ability can dramatically increase the odds of maintaining independence in your later years.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19</a:t>
            </a:fld>
            <a:endParaRPr lang="en-US"/>
          </a:p>
        </p:txBody>
      </p:sp>
    </p:spTree>
    <p:extLst>
      <p:ext uri="{BB962C8B-B14F-4D97-AF65-F5344CB8AC3E}">
        <p14:creationId xmlns:p14="http://schemas.microsoft.com/office/powerpoint/2010/main" val="3022511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Health</a:t>
            </a:r>
            <a:r>
              <a:rPr lang="en-US" sz="1200" b="1" kern="1200" baseline="0" dirty="0">
                <a:solidFill>
                  <a:schemeClr val="tx1"/>
                </a:solidFill>
                <a:effectLst/>
                <a:latin typeface="+mn-lt"/>
                <a:ea typeface="+mn-ea"/>
                <a:cs typeface="+mn-cs"/>
              </a:rPr>
              <a:t> &amp; Wellness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UNDERSTAND RESOURCES AVAILABLE TO YOU</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Health insurance costs are usually the largest expense in an older adult’s budget. Approximately 80% of older Americans have a chronic health condition and 50% have two or more, making it critically important to have adequate coverage and access to health care later in life. There are many on-line and community resources available to help you make informed decisions when choosing or re-evaluating your healthcare coverage options.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chronic conditions and/or declining functioning can emerge in later life, you also need to plan for the possibility that you may need some supportive in-home assistance or community based services. Statistics indicate that 70% of people who reach age 65 will need some form of care before the end of their life. This includes both short and long term 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In-home assistance, community based supportive services and long term care can be an important component in maintaining one's ability to age in place. Finding them poses a challenge at best and can even be overwhelming if searching for them in the midst of an urgent need. Exploring the spectrum of services available and developing a hypothetical support plan (along with the potential cost and eligibility factors) </a:t>
            </a:r>
            <a:r>
              <a:rPr lang="en-US" sz="1200" u="sng"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actually needing them can help alleviate some of the stress in the event they are needed down the road.</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B118F3-B9A9-458D-886E-4D32B3259457}" type="slidenum">
              <a:rPr lang="en-US" smtClean="0"/>
              <a:pPr/>
              <a:t>20</a:t>
            </a:fld>
            <a:endParaRPr lang="en-US"/>
          </a:p>
        </p:txBody>
      </p:sp>
    </p:spTree>
    <p:extLst>
      <p:ext uri="{BB962C8B-B14F-4D97-AF65-F5344CB8AC3E}">
        <p14:creationId xmlns:p14="http://schemas.microsoft.com/office/powerpoint/2010/main" val="3757117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Health</a:t>
            </a:r>
            <a:r>
              <a:rPr lang="en-US" sz="1200" b="1" kern="1200" baseline="0" dirty="0">
                <a:solidFill>
                  <a:schemeClr val="tx1"/>
                </a:solidFill>
                <a:effectLst/>
                <a:latin typeface="+mn-lt"/>
                <a:ea typeface="+mn-ea"/>
                <a:cs typeface="+mn-cs"/>
              </a:rPr>
              <a:t> &amp; Wellness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MAKE YOUR WISHES KNOWN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ability to age comfortably and safely in one's home requires making thoughtful and deliberate decisions. This applies as well to healthcare decisions. The importance of having advanced directives can't be stressed enough. If an individual cannot express their wishes regarding treatments and no advanced directive is in place, the treatment received might be very different from what they would choose for themselves. Lack of an advanced directive can also put family members at odds if there is a difference of opinions about treatment.</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B118F3-B9A9-458D-886E-4D32B3259457}" type="slidenum">
              <a:rPr lang="en-US" smtClean="0"/>
              <a:pPr/>
              <a:t>21</a:t>
            </a:fld>
            <a:endParaRPr lang="en-US"/>
          </a:p>
        </p:txBody>
      </p:sp>
    </p:spTree>
    <p:extLst>
      <p:ext uri="{BB962C8B-B14F-4D97-AF65-F5344CB8AC3E}">
        <p14:creationId xmlns:p14="http://schemas.microsoft.com/office/powerpoint/2010/main" val="1949590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Health</a:t>
            </a:r>
            <a:r>
              <a:rPr lang="en-US" sz="1200" b="1" kern="1200" baseline="0" dirty="0">
                <a:solidFill>
                  <a:schemeClr val="tx1"/>
                </a:solidFill>
                <a:effectLst/>
                <a:latin typeface="+mn-lt"/>
                <a:ea typeface="+mn-ea"/>
                <a:cs typeface="+mn-cs"/>
              </a:rPr>
              <a:t> &amp; Wellness</a:t>
            </a:r>
            <a:endParaRPr lang="en-US" sz="1200" b="1" kern="1200" dirty="0">
              <a:solidFill>
                <a:schemeClr val="tx1"/>
              </a:solidFill>
              <a:effectLst/>
              <a:latin typeface="+mn-lt"/>
              <a:ea typeface="+mn-ea"/>
              <a:cs typeface="+mn-cs"/>
            </a:endParaRPr>
          </a:p>
          <a:p>
            <a:endParaRPr lang="en-US" dirty="0"/>
          </a:p>
          <a:p>
            <a:r>
              <a:rPr lang="en-US" dirty="0"/>
              <a:t>Workbook Time!</a:t>
            </a:r>
          </a:p>
        </p:txBody>
      </p:sp>
      <p:sp>
        <p:nvSpPr>
          <p:cNvPr id="4" name="Slide Number Placeholder 3"/>
          <p:cNvSpPr>
            <a:spLocks noGrp="1"/>
          </p:cNvSpPr>
          <p:nvPr>
            <p:ph type="sldNum" sz="quarter" idx="10"/>
          </p:nvPr>
        </p:nvSpPr>
        <p:spPr/>
        <p:txBody>
          <a:bodyPr/>
          <a:lstStyle/>
          <a:p>
            <a:fld id="{D1B118F3-B9A9-458D-886E-4D32B3259457}" type="slidenum">
              <a:rPr lang="en-US" smtClean="0"/>
              <a:pPr/>
              <a:t>22</a:t>
            </a:fld>
            <a:endParaRPr lang="en-US"/>
          </a:p>
        </p:txBody>
      </p:sp>
    </p:spTree>
    <p:extLst>
      <p:ext uri="{BB962C8B-B14F-4D97-AF65-F5344CB8AC3E}">
        <p14:creationId xmlns:p14="http://schemas.microsoft.com/office/powerpoint/2010/main" val="199657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In addition to the slides that follow, </a:t>
            </a:r>
            <a:r>
              <a:rPr lang="en-US" dirty="0" err="1"/>
              <a:t>Youtube</a:t>
            </a:r>
            <a:r>
              <a:rPr lang="en-US" baseline="0" dirty="0"/>
              <a:t> is also a great place to find step-by-step instructions for modifying a powerpoint presentation.</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2</a:t>
            </a:fld>
            <a:endParaRPr lang="en-US"/>
          </a:p>
        </p:txBody>
      </p:sp>
    </p:spTree>
    <p:extLst>
      <p:ext uri="{BB962C8B-B14F-4D97-AF65-F5344CB8AC3E}">
        <p14:creationId xmlns:p14="http://schemas.microsoft.com/office/powerpoint/2010/main" val="2135995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Transportation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SAFE DRIVING IS ABOUT ABILITIES, NOT AGE</a:t>
            </a:r>
            <a:r>
              <a:rPr lang="en-US" sz="1200" b="1" kern="1200" cap="sm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there are natural changes that may occur in our brains and to our bodies as we age, there is no set age when a person should stop driving.  Statistically, crashes involving injuries and fatalities are much more common among drivers aged 16-24 than among those over 70.  That said, when measured by miles driven, the data show a substantial rise in crash incidence after age 70 (compared to other adult drivers).  The factors that can affect an older person’s ability to safely drive are: changes to vision, hearing, reaction time, physical abilities, cognitive processing, overall health, and the impact of certain medications.</a:t>
            </a:r>
          </a:p>
          <a:p>
            <a:r>
              <a:rPr lang="en-US" sz="1200" kern="1200" dirty="0">
                <a:solidFill>
                  <a:schemeClr val="tx1"/>
                </a:solidFill>
                <a:effectLst/>
                <a:latin typeface="+mn-lt"/>
                <a:ea typeface="+mn-ea"/>
                <a:cs typeface="+mn-cs"/>
              </a:rPr>
              <a:t>An impaired driver puts themselves and other people at serious risk of injury or even death.  It is not a problem that should ever be ignored.  Because diminished abilities can creep up on us slowly, it’s important for older drivers to look for early warning signs and commit to periodically assessing the physical and cognitive abilities needed for safe driving.  There are </a:t>
            </a:r>
            <a:r>
              <a:rPr lang="en-US" sz="1200" u="none" strike="noStrike" kern="1200" dirty="0">
                <a:solidFill>
                  <a:schemeClr val="tx1"/>
                </a:solidFill>
                <a:effectLst/>
                <a:latin typeface="+mn-lt"/>
                <a:ea typeface="+mn-ea"/>
                <a:cs typeface="+mn-cs"/>
                <a:hlinkClick r:id="rId3"/>
              </a:rPr>
              <a:t>resources available</a:t>
            </a:r>
            <a:r>
              <a:rPr lang="en-US" sz="1200" kern="1200" dirty="0">
                <a:solidFill>
                  <a:schemeClr val="tx1"/>
                </a:solidFill>
                <a:effectLst/>
                <a:latin typeface="+mn-lt"/>
                <a:ea typeface="+mn-ea"/>
                <a:cs typeface="+mn-cs"/>
              </a:rPr>
              <a:t>, developed through the MIT </a:t>
            </a:r>
            <a:r>
              <a:rPr lang="en-US" sz="1200" kern="1200" dirty="0" err="1">
                <a:solidFill>
                  <a:schemeClr val="tx1"/>
                </a:solidFill>
                <a:effectLst/>
                <a:latin typeface="+mn-lt"/>
                <a:ea typeface="+mn-ea"/>
                <a:cs typeface="+mn-cs"/>
              </a:rPr>
              <a:t>AgeLab</a:t>
            </a:r>
            <a:r>
              <a:rPr lang="en-US" sz="1200" kern="1200" dirty="0">
                <a:solidFill>
                  <a:schemeClr val="tx1"/>
                </a:solidFill>
                <a:effectLst/>
                <a:latin typeface="+mn-lt"/>
                <a:ea typeface="+mn-ea"/>
                <a:cs typeface="+mn-cs"/>
              </a:rPr>
              <a:t>, and available online through AARP, which can help guide you through a self-evaluation.</a:t>
            </a:r>
          </a:p>
          <a:p>
            <a:r>
              <a:rPr lang="en-US" sz="1200" kern="1200" dirty="0">
                <a:solidFill>
                  <a:schemeClr val="tx1"/>
                </a:solidFill>
                <a:effectLst/>
                <a:latin typeface="+mn-lt"/>
                <a:ea typeface="+mn-ea"/>
                <a:cs typeface="+mn-cs"/>
              </a:rPr>
              <a:t> </a:t>
            </a:r>
          </a:p>
          <a:p>
            <a:pPr lvl="0"/>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24</a:t>
            </a:fld>
            <a:endParaRPr lang="en-US"/>
          </a:p>
        </p:txBody>
      </p:sp>
    </p:spTree>
    <p:extLst>
      <p:ext uri="{BB962C8B-B14F-4D97-AF65-F5344CB8AC3E}">
        <p14:creationId xmlns:p14="http://schemas.microsoft.com/office/powerpoint/2010/main" val="334899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Transportation</a:t>
            </a:r>
          </a:p>
          <a:p>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FOCUS ON GETTING YOU WHERE YOU NEED TO GO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people equate driving with independence and that’s not entirely unreasonable.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America is built around individual car ownership.  Studies show that older adults who have convenient and affordable options to get where they need to go (with a car or without) spend more time engaged in their communities, and score much higher on measures of successful aging.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thing is certain: the nature of transportation is changing.  Many communities are working hard to expand public transportation options and make the transportation network safer and more convenient for pedestrians and cyclists.  Ridesharing services like Uber and Lyft have transformed (and largely replaced) taxi services; and driverless cars may become commonplace in the coming years.  Together, these changes have the potential to revolutionize options for non-drivers of all ages.  That said, the range of transportation choices available to you will vary based on where you choose to live. Towns with larger populations are likely to have more options.  If you live in a rural area, you may have fewer choices, and be more reliant on rides from family, friends, and community organizations in the event you are no longer able to drive or are uncomfortable driving yourself.</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B118F3-B9A9-458D-886E-4D32B3259457}"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Transportation</a:t>
            </a:r>
          </a:p>
          <a:p>
            <a:r>
              <a:rPr lang="en-US" sz="1200" b="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DEVELOP A PLAN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Older drivers have a lifetime of driving experience and naturally they deeply value the independence and mobility that driving provides.  Because this can be such an emotional and life-altering decision, it’s important to develop an a concrete plan for how you will handle getting where you need to go </a:t>
            </a:r>
            <a:r>
              <a:rPr lang="en-US" sz="1200" u="sng" kern="1200" dirty="0">
                <a:solidFill>
                  <a:schemeClr val="tx1"/>
                </a:solidFill>
                <a:effectLst/>
                <a:latin typeface="+mn-lt"/>
                <a:ea typeface="+mn-ea"/>
                <a:cs typeface="+mn-cs"/>
              </a:rPr>
              <a:t>well before</a:t>
            </a:r>
            <a:r>
              <a:rPr lang="en-US" sz="1200" kern="1200" dirty="0">
                <a:solidFill>
                  <a:schemeClr val="tx1"/>
                </a:solidFill>
                <a:effectLst/>
                <a:latin typeface="+mn-lt"/>
                <a:ea typeface="+mn-ea"/>
                <a:cs typeface="+mn-cs"/>
              </a:rPr>
              <a:t> you need to limit or stop driving.</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lvl="0"/>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26</a:t>
            </a:fld>
            <a:endParaRPr lang="en-US"/>
          </a:p>
        </p:txBody>
      </p:sp>
    </p:spTree>
    <p:extLst>
      <p:ext uri="{BB962C8B-B14F-4D97-AF65-F5344CB8AC3E}">
        <p14:creationId xmlns:p14="http://schemas.microsoft.com/office/powerpoint/2010/main" val="4292846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Transportation</a:t>
            </a:r>
          </a:p>
          <a:p>
            <a:endParaRPr lang="en-US" dirty="0"/>
          </a:p>
          <a:p>
            <a:r>
              <a:rPr lang="en-US" dirty="0"/>
              <a:t>Workbook</a:t>
            </a:r>
            <a:r>
              <a:rPr lang="en-US" baseline="0" dirty="0"/>
              <a:t> Time!</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27</a:t>
            </a:fld>
            <a:endParaRPr lang="en-US"/>
          </a:p>
        </p:txBody>
      </p:sp>
    </p:spTree>
    <p:extLst>
      <p:ext uri="{BB962C8B-B14F-4D97-AF65-F5344CB8AC3E}">
        <p14:creationId xmlns:p14="http://schemas.microsoft.com/office/powerpoint/2010/main" val="2830113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Personal</a:t>
            </a:r>
            <a:r>
              <a:rPr lang="en-US" sz="1200" b="1" kern="1200" baseline="0" dirty="0">
                <a:solidFill>
                  <a:schemeClr val="tx1"/>
                </a:solidFill>
                <a:effectLst/>
                <a:latin typeface="+mn-lt"/>
                <a:ea typeface="+mn-ea"/>
                <a:cs typeface="+mn-cs"/>
              </a:rPr>
              <a:t> Finance</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DEVELOP A CLEAR PICTURE OF YOUR POST-RETIREMENT FINANCES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 you want to live in retirement? What kind of lifestyle do you want to have? Having a financial plan is crucial because it identifies your sources of income and expenses and establishes your retirement budget, based on your personal plan. The first step is preparing a balance sheet showing your assets and liabilities to determine your net worth (what you own minus what you owe). Knowing your net worth will help you develop the right strategy for your situation.  The second step is to build a monthly budget based on what you think your actual non-discretionary and discretionary expenses are/will be in retirement. Even if you are already retired, having a plan helps you keep track of expenses and allows you to adjust your goals given certain events or changing circumstances. Remember, retirement will be more enjoyable if your income is structured to fit your lifestyle choices and if you have developed a retirement plan to protect the assets you have worked hard to acquire.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Personal</a:t>
            </a:r>
            <a:r>
              <a:rPr lang="en-US" sz="1200" b="1" kern="1200" baseline="0" dirty="0">
                <a:solidFill>
                  <a:schemeClr val="tx1"/>
                </a:solidFill>
                <a:effectLst/>
                <a:latin typeface="+mn-lt"/>
                <a:ea typeface="+mn-ea"/>
                <a:cs typeface="+mn-cs"/>
              </a:rPr>
              <a:t> Finance</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GET ADVICE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face it, retirement is a big life change.  And to many, it can feel overwhelming to try to make sense of the complex financial decisions before them. Do I take my pension as a lump sum or an annuity? When should I file for social security? Should I pay off my mortgage? Is a reverse mortgage a good idea? How will my health insurance be handled during the bridge years between when I retire and Medicare eligibility? Do I still need life or long-term disability insurance? You may also not have the expertise, the time or the desire to actively plan and manage certain financial aspects of your life.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Don’t be afraid to reach out to a financial expert who can help you answer your important questions. A financial expert can help you organize your finances, project the results of your savings and investments so you can see how well prepared you are for retirement, and help you make decisions about how to save and spend. Depending on your needs, you may want help from a financial planner, a tax advisor, or an attorney with estate planning expertise.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30</a:t>
            </a:fld>
            <a:endParaRPr lang="en-US"/>
          </a:p>
        </p:txBody>
      </p:sp>
    </p:spTree>
    <p:extLst>
      <p:ext uri="{BB962C8B-B14F-4D97-AF65-F5344CB8AC3E}">
        <p14:creationId xmlns:p14="http://schemas.microsoft.com/office/powerpoint/2010/main" val="2310401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Personal</a:t>
            </a:r>
            <a:r>
              <a:rPr lang="en-US" sz="1200" b="1" kern="1200" baseline="0" dirty="0">
                <a:solidFill>
                  <a:schemeClr val="tx1"/>
                </a:solidFill>
                <a:effectLst/>
                <a:latin typeface="+mn-lt"/>
                <a:ea typeface="+mn-ea"/>
                <a:cs typeface="+mn-cs"/>
              </a:rPr>
              <a:t> Finance</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CREATE AND SHARE KEY DOCUMENTS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Peace of mind is key for you as you age, but it is also incredibly important to your loved ones. Your children, spouse, other family, and friends will want to understand and honor your wishes near the end of your life.  We often hear people say they do not want to be a burden to family and friends as they age, and having good records and documentation is key to accomplishing that goal. Questions you should be asking: </a:t>
            </a:r>
          </a:p>
          <a:p>
            <a:r>
              <a:rPr lang="en-US" sz="1200" kern="1200" dirty="0">
                <a:solidFill>
                  <a:schemeClr val="tx1"/>
                </a:solidFill>
                <a:effectLst/>
                <a:latin typeface="+mn-lt"/>
                <a:ea typeface="+mn-ea"/>
                <a:cs typeface="+mn-cs"/>
              </a:rPr>
              <a:t>· Do I have the appropriate documentation?  </a:t>
            </a:r>
          </a:p>
          <a:p>
            <a:r>
              <a:rPr lang="en-US" sz="1200" kern="1200" dirty="0">
                <a:solidFill>
                  <a:schemeClr val="tx1"/>
                </a:solidFill>
                <a:effectLst/>
                <a:latin typeface="+mn-lt"/>
                <a:ea typeface="+mn-ea"/>
                <a:cs typeface="+mn-cs"/>
              </a:rPr>
              <a:t>· Is it up to date? </a:t>
            </a:r>
          </a:p>
          <a:p>
            <a:r>
              <a:rPr lang="en-US" sz="1200" kern="1200" dirty="0">
                <a:solidFill>
                  <a:schemeClr val="tx1"/>
                </a:solidFill>
                <a:effectLst/>
                <a:latin typeface="+mn-lt"/>
                <a:ea typeface="+mn-ea"/>
                <a:cs typeface="+mn-cs"/>
              </a:rPr>
              <a:t>· Do my loved ones know where those documents are and how to access them?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Personal</a:t>
            </a:r>
            <a:r>
              <a:rPr lang="en-US" sz="1200" b="1" kern="1200" baseline="0" dirty="0">
                <a:solidFill>
                  <a:schemeClr val="tx1"/>
                </a:solidFill>
                <a:effectLst/>
                <a:latin typeface="+mn-lt"/>
                <a:ea typeface="+mn-ea"/>
                <a:cs typeface="+mn-cs"/>
              </a:rPr>
              <a:t> Finance</a:t>
            </a:r>
            <a:endParaRPr lang="en-US" sz="1200" b="1" kern="1200" dirty="0">
              <a:solidFill>
                <a:schemeClr val="tx1"/>
              </a:solidFill>
              <a:effectLst/>
              <a:latin typeface="+mn-lt"/>
              <a:ea typeface="+mn-ea"/>
              <a:cs typeface="+mn-cs"/>
            </a:endParaRPr>
          </a:p>
          <a:p>
            <a:r>
              <a:rPr lang="en-US" dirty="0"/>
              <a:t>Workbook Time!</a:t>
            </a:r>
          </a:p>
        </p:txBody>
      </p:sp>
      <p:sp>
        <p:nvSpPr>
          <p:cNvPr id="4" name="Slide Number Placeholder 3"/>
          <p:cNvSpPr>
            <a:spLocks noGrp="1"/>
          </p:cNvSpPr>
          <p:nvPr>
            <p:ph type="sldNum" sz="quarter" idx="10"/>
          </p:nvPr>
        </p:nvSpPr>
        <p:spPr/>
        <p:txBody>
          <a:bodyPr/>
          <a:lstStyle/>
          <a:p>
            <a:fld id="{D1B118F3-B9A9-458D-886E-4D32B3259457}"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Connection</a:t>
            </a:r>
            <a:r>
              <a:rPr lang="en-US" sz="1200" b="1" kern="1200" baseline="0" dirty="0">
                <a:solidFill>
                  <a:schemeClr val="tx1"/>
                </a:solidFill>
                <a:effectLst/>
                <a:latin typeface="+mn-lt"/>
                <a:ea typeface="+mn-ea"/>
                <a:cs typeface="+mn-cs"/>
              </a:rPr>
              <a:t> &amp; Growth</a:t>
            </a:r>
          </a:p>
          <a:p>
            <a:r>
              <a:rPr lang="en-US" sz="1200" b="1" kern="1200" dirty="0">
                <a:solidFill>
                  <a:schemeClr val="tx1"/>
                </a:solidFill>
                <a:effectLst/>
                <a:latin typeface="+mn-lt"/>
                <a:ea typeface="+mn-ea"/>
                <a:cs typeface="+mn-cs"/>
              </a:rPr>
              <a:t>#1: SEE THE WHOLE WELLNESS PICTURE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make choices in your life consider these additional dimensions of wellness:</a:t>
            </a:r>
          </a:p>
          <a:p>
            <a:pPr marL="171450" indent="-171450">
              <a:buFont typeface="Arial" panose="020B0604020202020204" pitchFamily="34" charset="0"/>
              <a:buChar char="•"/>
            </a:pPr>
            <a:r>
              <a:rPr lang="en-US" sz="1200" i="1" u="sng" kern="1200" dirty="0">
                <a:solidFill>
                  <a:schemeClr val="tx1"/>
                </a:solidFill>
                <a:effectLst/>
                <a:latin typeface="+mn-lt"/>
                <a:ea typeface="+mn-ea"/>
                <a:cs typeface="+mn-cs"/>
              </a:rPr>
              <a:t>Emotional wellness</a:t>
            </a:r>
            <a:r>
              <a:rPr lang="en-US" sz="1200" kern="1200" dirty="0">
                <a:solidFill>
                  <a:schemeClr val="tx1"/>
                </a:solidFill>
                <a:effectLst/>
                <a:latin typeface="+mn-lt"/>
                <a:ea typeface="+mn-ea"/>
                <a:cs typeface="+mn-cs"/>
              </a:rPr>
              <a:t> encompasses optimism, self-esteem, self-acceptance, and the ability to share feelings. It includes the capacity to manage one’s feelings and related behaviors including the realistic assessment of one’s limitations and the ability to cope effectively with stress.</a:t>
            </a:r>
          </a:p>
          <a:p>
            <a:pPr marL="171450" indent="-171450">
              <a:buFont typeface="Arial" panose="020B0604020202020204" pitchFamily="34" charset="0"/>
              <a:buChar char="•"/>
            </a:pPr>
            <a:r>
              <a:rPr lang="en-US" sz="1200" i="1" u="sng" kern="1200" dirty="0">
                <a:solidFill>
                  <a:schemeClr val="tx1"/>
                </a:solidFill>
                <a:effectLst/>
                <a:latin typeface="+mn-lt"/>
                <a:ea typeface="+mn-ea"/>
                <a:cs typeface="+mn-cs"/>
              </a:rPr>
              <a:t>Intellectual wellness</a:t>
            </a:r>
            <a:r>
              <a:rPr lang="en-US" sz="1200" kern="1200" dirty="0">
                <a:solidFill>
                  <a:schemeClr val="tx1"/>
                </a:solidFill>
                <a:effectLst/>
                <a:latin typeface="+mn-lt"/>
                <a:ea typeface="+mn-ea"/>
                <a:cs typeface="+mn-cs"/>
              </a:rPr>
              <a:t> refers to keeping your mind active and continuing to learn. Our minds need to be inspired and exercised just like our bodies do.</a:t>
            </a:r>
          </a:p>
          <a:p>
            <a:pPr marL="171450" indent="-171450">
              <a:buFont typeface="Arial" panose="020B0604020202020204" pitchFamily="34" charset="0"/>
              <a:buChar char="•"/>
            </a:pPr>
            <a:r>
              <a:rPr lang="en-US" sz="1200" i="1" u="sng" kern="1200" dirty="0">
                <a:solidFill>
                  <a:schemeClr val="tx1"/>
                </a:solidFill>
                <a:effectLst/>
                <a:latin typeface="+mn-lt"/>
                <a:ea typeface="+mn-ea"/>
                <a:cs typeface="+mn-cs"/>
              </a:rPr>
              <a:t>Spiritual wellness</a:t>
            </a:r>
            <a:r>
              <a:rPr lang="en-US" sz="1200" kern="1200" dirty="0">
                <a:solidFill>
                  <a:schemeClr val="tx1"/>
                </a:solidFill>
                <a:effectLst/>
                <a:latin typeface="+mn-lt"/>
                <a:ea typeface="+mn-ea"/>
                <a:cs typeface="+mn-cs"/>
              </a:rPr>
              <a:t> involves possessing a set of guiding beliefs, principles, or values that help give direction to one’s life, providing a sense of meaning and purpose.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Connection</a:t>
            </a:r>
            <a:r>
              <a:rPr lang="en-US" sz="1200" b="1" kern="1200" baseline="0" dirty="0">
                <a:solidFill>
                  <a:schemeClr val="tx1"/>
                </a:solidFill>
                <a:effectLst/>
                <a:latin typeface="+mn-lt"/>
                <a:ea typeface="+mn-ea"/>
                <a:cs typeface="+mn-cs"/>
              </a:rPr>
              <a:t> &amp; Growth</a:t>
            </a:r>
          </a:p>
          <a:p>
            <a:r>
              <a:rPr lang="en-US" sz="1200" b="1" kern="1200" dirty="0">
                <a:solidFill>
                  <a:schemeClr val="tx1"/>
                </a:solidFill>
                <a:effectLst/>
                <a:latin typeface="+mn-lt"/>
                <a:ea typeface="+mn-ea"/>
                <a:cs typeface="+mn-cs"/>
              </a:rPr>
              <a:t>#2: BE AWARE OF THE RISK FACTORS FOR SOCIAL ISOLATION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Social isolation is a significant predictor of poor physical and emotional health outcomes in older adults.  When changes occur in our life, we may not fully realize how they will affect our ability to stay connected to other people. If we are aware of the risk factors for social isolation, we can be pro-active and not slip into an unhealthy pattern.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three top-ranked risk factors for social isolation are living alone; having a mobility or sensory impairment; or experiencing major life transitions or losses such as divorce, retirement, moving to a new place, or the death of someone close to you. If several risk factors occur simultaneously, the impact can be much greater.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risk factors:</a:t>
            </a:r>
          </a:p>
          <a:p>
            <a:pPr marL="173038" indent="-173038">
              <a:buClr>
                <a:srgbClr val="4D5485"/>
              </a:buClr>
              <a:buSzPct val="110000"/>
              <a:buFont typeface="Wingdings" pitchFamily="2" charset="2"/>
              <a:buChar char="§"/>
            </a:pPr>
            <a:r>
              <a:rPr lang="en-US" dirty="0"/>
              <a:t> </a:t>
            </a:r>
            <a:r>
              <a:rPr lang="en-US" sz="1200" dirty="0"/>
              <a:t>Psychological or cognitive challenges </a:t>
            </a:r>
          </a:p>
          <a:p>
            <a:pPr marL="173038" indent="-173038">
              <a:buClr>
                <a:srgbClr val="4D5485"/>
              </a:buClr>
              <a:buFont typeface="Wingdings" pitchFamily="2" charset="2"/>
              <a:buChar char="§"/>
            </a:pPr>
            <a:r>
              <a:rPr lang="en-US" sz="1200" dirty="0"/>
              <a:t> Low income or limited financial resources</a:t>
            </a:r>
          </a:p>
          <a:p>
            <a:pPr marL="173038" indent="-173038">
              <a:buClr>
                <a:srgbClr val="4D5485"/>
              </a:buClr>
              <a:buFont typeface="Wingdings" pitchFamily="2" charset="2"/>
              <a:buChar char="§"/>
            </a:pPr>
            <a:r>
              <a:rPr lang="en-US" sz="1200" dirty="0"/>
              <a:t> Being a caregiver for someone with a serious condition</a:t>
            </a:r>
          </a:p>
          <a:p>
            <a:pPr marL="173038" indent="-173038">
              <a:buClr>
                <a:srgbClr val="4D5485"/>
              </a:buClr>
              <a:buFont typeface="Wingdings" pitchFamily="2" charset="2"/>
              <a:buChar char="§"/>
            </a:pPr>
            <a:r>
              <a:rPr lang="en-US" sz="1200" dirty="0"/>
              <a:t> Living in a rural area</a:t>
            </a:r>
          </a:p>
          <a:p>
            <a:pPr marL="173038" indent="-173038">
              <a:buClr>
                <a:srgbClr val="4D5485"/>
              </a:buClr>
              <a:buFont typeface="Wingdings" pitchFamily="2" charset="2"/>
              <a:buChar char="§"/>
            </a:pPr>
            <a:r>
              <a:rPr lang="en-US" sz="1200" dirty="0"/>
              <a:t> Unsafe or inaccessible neighborhood </a:t>
            </a:r>
          </a:p>
          <a:p>
            <a:pPr marL="173038" indent="-173038">
              <a:buClr>
                <a:srgbClr val="4D5485"/>
              </a:buClr>
              <a:buFont typeface="Wingdings" pitchFamily="2" charset="2"/>
              <a:buChar char="§"/>
            </a:pPr>
            <a:r>
              <a:rPr lang="en-US" sz="1200" dirty="0"/>
              <a:t> Language, racial, ethnic, or sexual orientation barrier</a:t>
            </a:r>
          </a:p>
          <a:p>
            <a:endParaRPr lang="en-US" sz="1200" kern="1200" dirty="0">
              <a:solidFill>
                <a:schemeClr val="tx1"/>
              </a:solidFill>
              <a:effectLst/>
              <a:latin typeface="+mn-lt"/>
              <a:ea typeface="+mn-ea"/>
              <a:cs typeface="+mn-cs"/>
            </a:endParaRPr>
          </a:p>
          <a:p>
            <a:endParaRPr lang="en-US" sz="1200" b="1"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1B118F3-B9A9-458D-886E-4D32B3259457}" type="slidenum">
              <a:rPr lang="en-US" smtClean="0"/>
              <a:pPr/>
              <a:t>35</a:t>
            </a:fld>
            <a:endParaRPr lang="en-US"/>
          </a:p>
        </p:txBody>
      </p:sp>
    </p:spTree>
    <p:extLst>
      <p:ext uri="{BB962C8B-B14F-4D97-AF65-F5344CB8AC3E}">
        <p14:creationId xmlns:p14="http://schemas.microsoft.com/office/powerpoint/2010/main" val="2909673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There is a notes</a:t>
            </a:r>
            <a:r>
              <a:rPr lang="en-US" baseline="0" dirty="0"/>
              <a:t> section for each slide.  We have provided a short bit of narrative for each one that you can use or modify.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In general, it is better to familiarize yourself with the content rather than read aloud to your participants.  A conversation is much more engaging than a recitation.</a:t>
            </a:r>
          </a:p>
        </p:txBody>
      </p:sp>
      <p:sp>
        <p:nvSpPr>
          <p:cNvPr id="4" name="Slide Number Placeholder 3"/>
          <p:cNvSpPr>
            <a:spLocks noGrp="1"/>
          </p:cNvSpPr>
          <p:nvPr>
            <p:ph type="sldNum" sz="quarter" idx="10"/>
          </p:nvPr>
        </p:nvSpPr>
        <p:spPr/>
        <p:txBody>
          <a:bodyPr/>
          <a:lstStyle/>
          <a:p>
            <a:fld id="{D1B118F3-B9A9-458D-886E-4D32B3259457}" type="slidenum">
              <a:rPr lang="en-US" smtClean="0"/>
              <a:pPr/>
              <a:t>3</a:t>
            </a:fld>
            <a:endParaRPr lang="en-US"/>
          </a:p>
        </p:txBody>
      </p:sp>
    </p:spTree>
    <p:extLst>
      <p:ext uri="{BB962C8B-B14F-4D97-AF65-F5344CB8AC3E}">
        <p14:creationId xmlns:p14="http://schemas.microsoft.com/office/powerpoint/2010/main" val="3961151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Connection</a:t>
            </a:r>
            <a:r>
              <a:rPr lang="en-US" sz="1200" b="1" kern="1200" baseline="0" dirty="0">
                <a:solidFill>
                  <a:schemeClr val="tx1"/>
                </a:solidFill>
                <a:effectLst/>
                <a:latin typeface="+mn-lt"/>
                <a:ea typeface="+mn-ea"/>
                <a:cs typeface="+mn-cs"/>
              </a:rPr>
              <a:t> &amp; Growth</a:t>
            </a:r>
          </a:p>
          <a:p>
            <a:r>
              <a:rPr lang="en-US" sz="1200" b="1" kern="1200" dirty="0">
                <a:solidFill>
                  <a:schemeClr val="tx1"/>
                </a:solidFill>
                <a:effectLst/>
                <a:latin typeface="+mn-lt"/>
                <a:ea typeface="+mn-ea"/>
                <a:cs typeface="+mn-cs"/>
              </a:rPr>
              <a:t>#3: BUILD AND DIVERSITY YOUR SOCIAL RESOURCES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about all the ways your social connections are beneficial to your life. Your social network is a source of emotional support, a source of information, and a source of help. It is never too late to work on improving your social wellness: you can work on strengthening the relationships you have and build new ones.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for Aging In Place – Key Points on Connection</a:t>
            </a:r>
            <a:r>
              <a:rPr lang="en-US" sz="1200" b="1" kern="1200" baseline="0" dirty="0">
                <a:solidFill>
                  <a:schemeClr val="tx1"/>
                </a:solidFill>
                <a:effectLst/>
                <a:latin typeface="+mn-lt"/>
                <a:ea typeface="+mn-ea"/>
                <a:cs typeface="+mn-cs"/>
              </a:rPr>
              <a:t> &amp;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latin typeface="+mn-lt"/>
              <a:ea typeface="+mn-ea"/>
              <a:cs typeface="+mn-cs"/>
            </a:endParaRPr>
          </a:p>
          <a:p>
            <a:r>
              <a:rPr lang="en-US" dirty="0"/>
              <a:t>Workbook time!</a:t>
            </a:r>
          </a:p>
        </p:txBody>
      </p:sp>
      <p:sp>
        <p:nvSpPr>
          <p:cNvPr id="4" name="Slide Number Placeholder 3"/>
          <p:cNvSpPr>
            <a:spLocks noGrp="1"/>
          </p:cNvSpPr>
          <p:nvPr>
            <p:ph type="sldNum" sz="quarter" idx="10"/>
          </p:nvPr>
        </p:nvSpPr>
        <p:spPr/>
        <p:txBody>
          <a:bodyPr/>
          <a:lstStyle/>
          <a:p>
            <a:fld id="{D1B118F3-B9A9-458D-886E-4D32B3259457}"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Introduce</a:t>
            </a:r>
            <a:r>
              <a:rPr lang="en-US" baseline="0" dirty="0"/>
              <a:t> yourself and have your participants introduce themselves in their groups</a:t>
            </a:r>
          </a:p>
          <a:p>
            <a:pPr marL="171450" indent="-171450">
              <a:buFont typeface="Arial" panose="020B0604020202020204" pitchFamily="34" charset="0"/>
              <a:buChar char="•"/>
            </a:pPr>
            <a:r>
              <a:rPr lang="en-US" baseline="0" dirty="0"/>
              <a:t>Optional: you may want to use this time to do a short icebreaker activity</a:t>
            </a:r>
          </a:p>
          <a:p>
            <a:pPr marL="171450" indent="-171450">
              <a:buFont typeface="Arial" panose="020B0604020202020204" pitchFamily="34" charset="0"/>
              <a:buChar char="•"/>
            </a:pPr>
            <a:r>
              <a:rPr lang="en-US" baseline="0" dirty="0"/>
              <a:t>Housekeeping: let folks know where the restrooms are and anything else they might need to know about the space</a:t>
            </a:r>
          </a:p>
          <a:p>
            <a:pPr marL="171450" indent="-171450">
              <a:buFont typeface="Arial" panose="020B0604020202020204" pitchFamily="34" charset="0"/>
              <a:buChar char="•"/>
            </a:pPr>
            <a:r>
              <a:rPr lang="en-US" baseline="0" dirty="0"/>
              <a:t>Three agenda options follow – short, medium, and long.  Hide the ones you won’t be using.</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38</a:t>
            </a:fld>
            <a:endParaRPr lang="en-US"/>
          </a:p>
        </p:txBody>
      </p:sp>
    </p:spTree>
    <p:extLst>
      <p:ext uri="{BB962C8B-B14F-4D97-AF65-F5344CB8AC3E}">
        <p14:creationId xmlns:p14="http://schemas.microsoft.com/office/powerpoint/2010/main" val="1780045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1B118F3-B9A9-458D-886E-4D32B3259457}" type="slidenum">
              <a:rPr lang="en-US" smtClean="0"/>
              <a:pPr/>
              <a:t>39</a:t>
            </a:fld>
            <a:endParaRPr lang="en-US"/>
          </a:p>
        </p:txBody>
      </p:sp>
    </p:spTree>
    <p:extLst>
      <p:ext uri="{BB962C8B-B14F-4D97-AF65-F5344CB8AC3E}">
        <p14:creationId xmlns:p14="http://schemas.microsoft.com/office/powerpoint/2010/main" val="149169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There is a notes</a:t>
            </a:r>
            <a:r>
              <a:rPr lang="en-US" baseline="0" dirty="0"/>
              <a:t> section for each slide.  We have provided a short bit of narrative for each one that you can use or modify.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In general, it is better to familiarize yourself with the content rather than read aloud to your participants.  A conversation is much more engaging than a recitation.</a:t>
            </a:r>
          </a:p>
        </p:txBody>
      </p:sp>
      <p:sp>
        <p:nvSpPr>
          <p:cNvPr id="4" name="Slide Number Placeholder 3"/>
          <p:cNvSpPr>
            <a:spLocks noGrp="1"/>
          </p:cNvSpPr>
          <p:nvPr>
            <p:ph type="sldNum" sz="quarter" idx="10"/>
          </p:nvPr>
        </p:nvSpPr>
        <p:spPr/>
        <p:txBody>
          <a:bodyPr/>
          <a:lstStyle/>
          <a:p>
            <a:fld id="{D1B118F3-B9A9-458D-886E-4D32B3259457}" type="slidenum">
              <a:rPr lang="en-US" smtClean="0"/>
              <a:pPr/>
              <a:t>4</a:t>
            </a:fld>
            <a:endParaRPr lang="en-US"/>
          </a:p>
        </p:txBody>
      </p:sp>
    </p:spTree>
    <p:extLst>
      <p:ext uri="{BB962C8B-B14F-4D97-AF65-F5344CB8AC3E}">
        <p14:creationId xmlns:p14="http://schemas.microsoft.com/office/powerpoint/2010/main" val="418089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a:t>
            </a:r>
            <a:r>
              <a:rPr lang="en-US" sz="1200" kern="1200" baseline="0" dirty="0">
                <a:solidFill>
                  <a:schemeClr val="tx1"/>
                </a:solidFill>
                <a:latin typeface="+mn-lt"/>
                <a:ea typeface="+mn-ea"/>
                <a:cs typeface="+mn-cs"/>
              </a:rPr>
              <a:t> template powerpoint can be used by facilitators to give participants an overview of the workshop (agenda). Y</a:t>
            </a:r>
            <a:r>
              <a:rPr lang="en-US" baseline="0" dirty="0"/>
              <a:t>ou can hide the slides that aren’t relevant for your workshop.  You are also free to amend anything in this powerpoint to better suit the needs of your group.</a:t>
            </a: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It also offers a simple way for you to briefly touch on a couple key points before your participants dive into the questions for each chapter.  Instead of using this powerpoint, you can also use the video series on the New River Valley Area Agency on Aging website.  There is a short introductory video to the workbook itself as well as each of the topic chapters.</a:t>
            </a:r>
            <a:endParaRPr lang="en-US"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1B118F3-B9A9-458D-886E-4D32B3259457}"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Introduce</a:t>
            </a:r>
            <a:r>
              <a:rPr lang="en-US" baseline="0" dirty="0"/>
              <a:t> yourself and have your participants introduce themselves in their groups</a:t>
            </a:r>
          </a:p>
          <a:p>
            <a:pPr marL="171450" indent="-171450">
              <a:buFont typeface="Arial" panose="020B0604020202020204" pitchFamily="34" charset="0"/>
              <a:buChar char="•"/>
            </a:pPr>
            <a:r>
              <a:rPr lang="en-US" baseline="0" dirty="0"/>
              <a:t>Optional: you may want to use this time to do a short icebreaker activity</a:t>
            </a:r>
          </a:p>
          <a:p>
            <a:pPr marL="171450" indent="-171450">
              <a:buFont typeface="Arial" panose="020B0604020202020204" pitchFamily="34" charset="0"/>
              <a:buChar char="•"/>
            </a:pPr>
            <a:r>
              <a:rPr lang="en-US" baseline="0" dirty="0"/>
              <a:t>Housekeeping: let folks know where the restrooms are and anything else they might need to know about the space</a:t>
            </a:r>
          </a:p>
          <a:p>
            <a:pPr marL="171450" indent="-171450">
              <a:buFont typeface="Arial" panose="020B0604020202020204" pitchFamily="34" charset="0"/>
              <a:buChar char="•"/>
            </a:pPr>
            <a:r>
              <a:rPr lang="en-US" baseline="0" dirty="0"/>
              <a:t>Three agenda options follow – short, medium, and long.  Hide the ones you won’t be using.</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aseline="0" dirty="0"/>
              <a:t>Agenda Option #1: Short Workshop (~3 hours)</a:t>
            </a:r>
          </a:p>
          <a:p>
            <a:pPr marL="0" indent="0">
              <a:buFont typeface="Arial" panose="020B0604020202020204" pitchFamily="34" charset="0"/>
              <a:buNone/>
            </a:pPr>
            <a:r>
              <a:rPr lang="en-US" baseline="0" dirty="0"/>
              <a:t>Tell your participants that there is a more detailed agenda on their table.</a:t>
            </a:r>
          </a:p>
          <a:p>
            <a:pPr marL="0" indent="0">
              <a:buFont typeface="Arial" panose="020B0604020202020204" pitchFamily="34" charset="0"/>
              <a:buNone/>
            </a:pPr>
            <a:r>
              <a:rPr lang="en-US" baseline="0" dirty="0"/>
              <a:t>This version of the workshop will just offer your participants a quick taste of each chapter.</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If you are using this agenda option, be sure to hide the others.</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8</a:t>
            </a:fld>
            <a:endParaRPr lang="en-US"/>
          </a:p>
        </p:txBody>
      </p:sp>
    </p:spTree>
    <p:extLst>
      <p:ext uri="{BB962C8B-B14F-4D97-AF65-F5344CB8AC3E}">
        <p14:creationId xmlns:p14="http://schemas.microsoft.com/office/powerpoint/2010/main" val="61265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aseline="0" dirty="0"/>
              <a:t>Agenda Option #2: Two Half-Day Sessions (~6 hours total)</a:t>
            </a:r>
          </a:p>
          <a:p>
            <a:pPr marL="0" indent="0">
              <a:buFont typeface="Arial" panose="020B0604020202020204" pitchFamily="34" charset="0"/>
              <a:buNone/>
            </a:pPr>
            <a:r>
              <a:rPr lang="en-US" baseline="0" dirty="0"/>
              <a:t>Tell your participants that there is a more detailed agenda on their table.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If you are using this agenda option, be sure to hide the others.</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9</a:t>
            </a:fld>
            <a:endParaRPr lang="en-US"/>
          </a:p>
        </p:txBody>
      </p:sp>
    </p:spTree>
    <p:extLst>
      <p:ext uri="{BB962C8B-B14F-4D97-AF65-F5344CB8AC3E}">
        <p14:creationId xmlns:p14="http://schemas.microsoft.com/office/powerpoint/2010/main" val="321425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aseline="0" dirty="0"/>
              <a:t>Agenda Option #1: Short Workshop (~3 hours)</a:t>
            </a:r>
          </a:p>
          <a:p>
            <a:pPr marL="0" indent="0">
              <a:buFont typeface="Arial" panose="020B0604020202020204" pitchFamily="34" charset="0"/>
              <a:buNone/>
            </a:pPr>
            <a:r>
              <a:rPr lang="en-US" baseline="0" dirty="0"/>
              <a:t>Tell your participants that there is a more detailed agenda on their table.</a:t>
            </a:r>
          </a:p>
          <a:p>
            <a:pPr marL="0" indent="0">
              <a:buFont typeface="Arial" panose="020B0604020202020204" pitchFamily="34" charset="0"/>
              <a:buNone/>
            </a:pPr>
            <a:r>
              <a:rPr lang="en-US" baseline="0" dirty="0"/>
              <a:t>This version of the workshop will just offer your participants a quick taste of each chapter.</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If you are using this agenda option, be sure to hide the others.</a:t>
            </a:r>
            <a:endParaRPr lang="en-US" dirty="0"/>
          </a:p>
        </p:txBody>
      </p:sp>
      <p:sp>
        <p:nvSpPr>
          <p:cNvPr id="4" name="Slide Number Placeholder 3"/>
          <p:cNvSpPr>
            <a:spLocks noGrp="1"/>
          </p:cNvSpPr>
          <p:nvPr>
            <p:ph type="sldNum" sz="quarter" idx="10"/>
          </p:nvPr>
        </p:nvSpPr>
        <p:spPr/>
        <p:txBody>
          <a:bodyPr/>
          <a:lstStyle/>
          <a:p>
            <a:fld id="{D1B118F3-B9A9-458D-886E-4D32B3259457}" type="slidenum">
              <a:rPr lang="en-US" smtClean="0"/>
              <a:pPr/>
              <a:t>10</a:t>
            </a:fld>
            <a:endParaRPr lang="en-US"/>
          </a:p>
        </p:txBody>
      </p:sp>
    </p:spTree>
    <p:extLst>
      <p:ext uri="{BB962C8B-B14F-4D97-AF65-F5344CB8AC3E}">
        <p14:creationId xmlns:p14="http://schemas.microsoft.com/office/powerpoint/2010/main" val="293335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E71134-4374-44C5-8003-BB87F588F49F}" type="datetimeFigureOut">
              <a:rPr lang="en-US" smtClean="0"/>
              <a:pPr/>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71134-4374-44C5-8003-BB87F588F49F}" type="datetimeFigureOut">
              <a:rPr lang="en-US" smtClean="0"/>
              <a:pPr/>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71134-4374-44C5-8003-BB87F588F49F}" type="datetimeFigureOut">
              <a:rPr lang="en-US" smtClean="0"/>
              <a:pPr/>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71134-4374-44C5-8003-BB87F588F49F}" type="datetimeFigureOut">
              <a:rPr lang="en-US" smtClean="0"/>
              <a:pPr/>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71134-4374-44C5-8003-BB87F588F49F}" type="datetimeFigureOut">
              <a:rPr lang="en-US" smtClean="0"/>
              <a:pPr/>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E71134-4374-44C5-8003-BB87F588F49F}" type="datetimeFigureOut">
              <a:rPr lang="en-US" smtClean="0"/>
              <a:pPr/>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71134-4374-44C5-8003-BB87F588F49F}" type="datetimeFigureOut">
              <a:rPr lang="en-US" smtClean="0"/>
              <a:pPr/>
              <a:t>8/3/2020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E71134-4374-44C5-8003-BB87F588F49F}" type="datetimeFigureOut">
              <a:rPr lang="en-US" smtClean="0"/>
              <a:pPr/>
              <a:t>8/3/2020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71134-4374-44C5-8003-BB87F588F49F}" type="datetimeFigureOut">
              <a:rPr lang="en-US" smtClean="0"/>
              <a:pPr/>
              <a:t>8/3/2020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71134-4374-44C5-8003-BB87F588F49F}" type="datetimeFigureOut">
              <a:rPr lang="en-US" smtClean="0"/>
              <a:pPr/>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71134-4374-44C5-8003-BB87F588F49F}" type="datetimeFigureOut">
              <a:rPr lang="en-US" smtClean="0"/>
              <a:pPr/>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2783D-5EB0-4E76-AC0C-AF98BD6A586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E71134-4374-44C5-8003-BB87F588F49F}" type="datetimeFigureOut">
              <a:rPr lang="en-US" smtClean="0"/>
              <a:pPr/>
              <a:t>8/3/2020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3E2783D-5EB0-4E76-AC0C-AF98BD6A586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7" name="Rectangle 6"/>
          <p:cNvSpPr/>
          <p:nvPr/>
        </p:nvSpPr>
        <p:spPr>
          <a:xfrm>
            <a:off x="0" y="0"/>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0" y="895350"/>
            <a:ext cx="9144000" cy="3276600"/>
          </a:xfrm>
          <a:prstGeom prst="rect">
            <a:avLst/>
          </a:prstGeom>
          <a:noFill/>
          <a:ln w="9525">
            <a:noFill/>
            <a:miter lim="800000"/>
            <a:headEnd/>
            <a:tailEnd/>
          </a:ln>
        </p:spPr>
        <p:txBody>
          <a:bodyPr anchor="ctr">
            <a:normAutofit/>
          </a:bodyPr>
          <a:lstStyle/>
          <a:p>
            <a:pPr algn="ctr">
              <a:defRPr/>
            </a:pPr>
            <a:r>
              <a:rPr lang="en-US" sz="4400" b="1" dirty="0">
                <a:solidFill>
                  <a:srgbClr val="FF6600"/>
                </a:solidFill>
                <a:latin typeface="+mj-lt"/>
                <a:ea typeface="+mj-ea"/>
                <a:cs typeface="+mj-cs"/>
              </a:rPr>
              <a:t> </a:t>
            </a:r>
            <a:r>
              <a:rPr lang="en-US" sz="4000" b="1" cap="small" dirty="0">
                <a:solidFill>
                  <a:schemeClr val="tx1">
                    <a:lumMod val="75000"/>
                    <a:lumOff val="25000"/>
                  </a:schemeClr>
                </a:solidFill>
                <a:latin typeface="+mj-lt"/>
                <a:ea typeface="+mj-ea"/>
                <a:cs typeface="+mj-cs"/>
              </a:rPr>
              <a:t>Aging In Place Workshop</a:t>
            </a:r>
          </a:p>
          <a:p>
            <a:pPr algn="ctr">
              <a:defRPr/>
            </a:pPr>
            <a:r>
              <a:rPr lang="en-US" sz="4000" b="1" cap="small" dirty="0">
                <a:solidFill>
                  <a:schemeClr val="tx1">
                    <a:lumMod val="75000"/>
                    <a:lumOff val="25000"/>
                  </a:schemeClr>
                </a:solidFill>
                <a:latin typeface="+mj-lt"/>
                <a:ea typeface="+mj-ea"/>
                <a:cs typeface="+mj-cs"/>
              </a:rPr>
              <a:t>Template Powerpoint                     </a:t>
            </a:r>
          </a:p>
        </p:txBody>
      </p:sp>
    </p:spTree>
    <p:extLst>
      <p:ext uri="{BB962C8B-B14F-4D97-AF65-F5344CB8AC3E}">
        <p14:creationId xmlns:p14="http://schemas.microsoft.com/office/powerpoint/2010/main" val="2095085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67270" y="1123950"/>
            <a:ext cx="8848130" cy="3200400"/>
          </a:xfrm>
          <a:prstGeom prst="rect">
            <a:avLst/>
          </a:prstGeom>
          <a:noFill/>
        </p:spPr>
      </p:pic>
      <p:sp>
        <p:nvSpPr>
          <p:cNvPr id="7" name="Rectangle 6"/>
          <p:cNvSpPr/>
          <p:nvPr/>
        </p:nvSpPr>
        <p:spPr>
          <a:xfrm>
            <a:off x="67270" y="5531"/>
            <a:ext cx="9144000" cy="51435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bwMode="auto">
          <a:xfrm>
            <a:off x="7441830" y="-2114550"/>
            <a:ext cx="800100" cy="838200"/>
          </a:xfrm>
          <a:prstGeom prst="rect">
            <a:avLst/>
          </a:prstGeom>
          <a:noFill/>
          <a:ln w="9525">
            <a:noFill/>
            <a:miter lim="800000"/>
            <a:headEnd/>
            <a:tailEnd/>
          </a:ln>
        </p:spPr>
        <p:txBody>
          <a:bodyPr anchor="t" anchorCtr="0">
            <a:noAutofit/>
          </a:bodyPr>
          <a:lstStyle/>
          <a:p>
            <a:pPr>
              <a:defRPr/>
            </a:pPr>
            <a:r>
              <a:rPr lang="en-US" sz="3200" dirty="0">
                <a:solidFill>
                  <a:schemeClr val="tx1">
                    <a:lumMod val="75000"/>
                    <a:lumOff val="25000"/>
                  </a:schemeClr>
                </a:solidFill>
                <a:latin typeface="+mj-lt"/>
                <a:ea typeface="+mj-ea"/>
                <a:cs typeface="+mj-cs"/>
              </a:rPr>
              <a:t>15  </a:t>
            </a:r>
          </a:p>
        </p:txBody>
      </p:sp>
      <p:sp>
        <p:nvSpPr>
          <p:cNvPr id="10" name="Title 1"/>
          <p:cNvSpPr txBox="1">
            <a:spLocks/>
          </p:cNvSpPr>
          <p:nvPr/>
        </p:nvSpPr>
        <p:spPr bwMode="auto">
          <a:xfrm>
            <a:off x="3943350" y="514350"/>
            <a:ext cx="8248650" cy="6172200"/>
          </a:xfrm>
          <a:prstGeom prst="rect">
            <a:avLst/>
          </a:prstGeom>
          <a:noFill/>
          <a:ln w="9525">
            <a:noFill/>
            <a:miter lim="800000"/>
            <a:headEnd/>
            <a:tailEnd/>
          </a:ln>
        </p:spPr>
        <p:txBody>
          <a:bodyPr anchor="t" anchorCtr="0">
            <a:noAutofit/>
          </a:bodyPr>
          <a:lstStyle/>
          <a:p>
            <a:pPr>
              <a:defRPr/>
            </a:pPr>
            <a:r>
              <a:rPr lang="en-US" sz="2700" b="1" dirty="0">
                <a:solidFill>
                  <a:schemeClr val="tx1">
                    <a:lumMod val="75000"/>
                    <a:lumOff val="25000"/>
                  </a:schemeClr>
                </a:solidFill>
                <a:latin typeface="+mj-lt"/>
                <a:ea typeface="+mj-ea"/>
                <a:cs typeface="+mj-cs"/>
              </a:rPr>
              <a:t>Agenda Review – Day 2</a:t>
            </a:r>
          </a:p>
          <a:p>
            <a:pPr>
              <a:defRPr/>
            </a:pPr>
            <a:r>
              <a:rPr lang="en-US" sz="2700" b="1" dirty="0">
                <a:solidFill>
                  <a:schemeClr val="tx1">
                    <a:lumMod val="75000"/>
                    <a:lumOff val="25000"/>
                  </a:schemeClr>
                </a:solidFill>
                <a:latin typeface="+mj-lt"/>
                <a:ea typeface="+mj-ea"/>
                <a:cs typeface="+mj-cs"/>
              </a:rPr>
              <a:t>Workbook (2</a:t>
            </a:r>
            <a:r>
              <a:rPr lang="en-US" sz="2700" b="1" baseline="30000" dirty="0">
                <a:solidFill>
                  <a:schemeClr val="tx1">
                    <a:lumMod val="75000"/>
                    <a:lumOff val="25000"/>
                  </a:schemeClr>
                </a:solidFill>
                <a:latin typeface="+mj-lt"/>
                <a:ea typeface="+mj-ea"/>
                <a:cs typeface="+mj-cs"/>
              </a:rPr>
              <a:t>nd</a:t>
            </a:r>
            <a:r>
              <a:rPr lang="en-US" sz="2700" b="1" dirty="0">
                <a:solidFill>
                  <a:schemeClr val="tx1">
                    <a:lumMod val="75000"/>
                    <a:lumOff val="25000"/>
                  </a:schemeClr>
                </a:solidFill>
                <a:latin typeface="+mj-lt"/>
                <a:ea typeface="+mj-ea"/>
                <a:cs typeface="+mj-cs"/>
              </a:rPr>
              <a:t> half)</a:t>
            </a:r>
          </a:p>
          <a:p>
            <a:pPr marL="457200" indent="-285750" defTabSz="514350">
              <a:buFont typeface="Arial" panose="020B0604020202020204" pitchFamily="34" charset="0"/>
              <a:buChar char="•"/>
              <a:defRPr/>
            </a:pPr>
            <a:r>
              <a:rPr lang="en-US" sz="2700" dirty="0">
                <a:solidFill>
                  <a:schemeClr val="tx1">
                    <a:lumMod val="75000"/>
                    <a:lumOff val="25000"/>
                  </a:schemeClr>
                </a:solidFill>
                <a:latin typeface="+mj-lt"/>
                <a:ea typeface="+mj-ea"/>
                <a:cs typeface="+mj-cs"/>
              </a:rPr>
              <a:t>	</a:t>
            </a:r>
            <a:r>
              <a:rPr lang="en-US" sz="2700" i="1" dirty="0">
                <a:solidFill>
                  <a:schemeClr val="tx1">
                    <a:lumMod val="75000"/>
                    <a:lumOff val="25000"/>
                  </a:schemeClr>
                </a:solidFill>
                <a:latin typeface="+mj-lt"/>
                <a:ea typeface="+mj-ea"/>
                <a:cs typeface="+mj-cs"/>
              </a:rPr>
              <a:t>Personal Finance Chapter</a:t>
            </a:r>
          </a:p>
          <a:p>
            <a:pPr marL="171450" defTabSz="514350">
              <a:defRPr/>
            </a:pPr>
            <a:r>
              <a:rPr lang="en-US" sz="2700" b="1" dirty="0">
                <a:solidFill>
                  <a:schemeClr val="tx1">
                    <a:lumMod val="75000"/>
                    <a:lumOff val="25000"/>
                  </a:schemeClr>
                </a:solidFill>
              </a:rPr>
              <a:t>Break</a:t>
            </a:r>
            <a:endParaRPr lang="en-US" sz="2700" b="1" i="1" dirty="0">
              <a:solidFill>
                <a:schemeClr val="tx1">
                  <a:lumMod val="75000"/>
                  <a:lumOff val="25000"/>
                </a:schemeClr>
              </a:solidFill>
              <a:latin typeface="+mj-lt"/>
              <a:ea typeface="+mj-ea"/>
              <a:cs typeface="+mj-cs"/>
            </a:endParaRPr>
          </a:p>
          <a:p>
            <a:pPr marL="457200" indent="-285750" defTabSz="514350">
              <a:buFont typeface="Arial" panose="020B0604020202020204" pitchFamily="34" charset="0"/>
              <a:buChar char="•"/>
              <a:defRPr/>
            </a:pPr>
            <a:r>
              <a:rPr lang="en-US" sz="2700" i="1" dirty="0">
                <a:solidFill>
                  <a:schemeClr val="tx1">
                    <a:lumMod val="75000"/>
                    <a:lumOff val="25000"/>
                  </a:schemeClr>
                </a:solidFill>
                <a:latin typeface="+mj-lt"/>
                <a:ea typeface="+mj-ea"/>
                <a:cs typeface="+mj-cs"/>
              </a:rPr>
              <a:t>	Transportation Chapter</a:t>
            </a:r>
          </a:p>
          <a:p>
            <a:pPr marL="457200" indent="-285750" defTabSz="514350">
              <a:buFont typeface="Arial" panose="020B0604020202020204" pitchFamily="34" charset="0"/>
              <a:buChar char="•"/>
              <a:defRPr/>
            </a:pPr>
            <a:r>
              <a:rPr lang="en-US" sz="2700" i="1" dirty="0">
                <a:solidFill>
                  <a:schemeClr val="tx1">
                    <a:lumMod val="75000"/>
                    <a:lumOff val="25000"/>
                  </a:schemeClr>
                </a:solidFill>
                <a:latin typeface="+mj-lt"/>
                <a:ea typeface="+mj-ea"/>
                <a:cs typeface="+mj-cs"/>
              </a:rPr>
              <a:t>Connection &amp; Growth Chapter</a:t>
            </a:r>
          </a:p>
          <a:p>
            <a:pPr>
              <a:defRPr/>
            </a:pPr>
            <a:r>
              <a:rPr lang="en-US" sz="2700" b="1" dirty="0">
                <a:solidFill>
                  <a:schemeClr val="tx1">
                    <a:lumMod val="75000"/>
                    <a:lumOff val="25000"/>
                  </a:schemeClr>
                </a:solidFill>
                <a:latin typeface="+mj-lt"/>
                <a:ea typeface="+mj-ea"/>
                <a:cs typeface="+mj-cs"/>
              </a:rPr>
              <a:t>Group Discussion</a:t>
            </a:r>
          </a:p>
          <a:p>
            <a:pPr marL="457200" indent="-285750" defTabSz="514350">
              <a:buFont typeface="Arial" panose="020B0604020202020204" pitchFamily="34" charset="0"/>
              <a:buChar char="•"/>
              <a:defRPr/>
            </a:pPr>
            <a:r>
              <a:rPr lang="en-US" sz="2700" dirty="0">
                <a:solidFill>
                  <a:schemeClr val="tx1">
                    <a:lumMod val="75000"/>
                    <a:lumOff val="25000"/>
                  </a:schemeClr>
                </a:solidFill>
                <a:latin typeface="+mj-lt"/>
                <a:ea typeface="+mj-ea"/>
                <a:cs typeface="+mj-cs"/>
              </a:rPr>
              <a:t>	</a:t>
            </a:r>
            <a:r>
              <a:rPr lang="en-US" sz="2700" i="1" dirty="0">
                <a:solidFill>
                  <a:schemeClr val="tx1">
                    <a:lumMod val="75000"/>
                    <a:lumOff val="25000"/>
                  </a:schemeClr>
                </a:solidFill>
                <a:latin typeface="+mj-lt"/>
                <a:ea typeface="+mj-ea"/>
                <a:cs typeface="+mj-cs"/>
              </a:rPr>
              <a:t>Questions; Day Two Insights</a:t>
            </a:r>
          </a:p>
          <a:p>
            <a:pPr marL="457200" indent="-285750" defTabSz="514350">
              <a:buFont typeface="Arial" panose="020B0604020202020204" pitchFamily="34" charset="0"/>
              <a:buChar char="•"/>
              <a:defRPr/>
            </a:pPr>
            <a:r>
              <a:rPr lang="en-US" sz="2700" i="1" dirty="0">
                <a:solidFill>
                  <a:schemeClr val="tx1">
                    <a:lumMod val="75000"/>
                    <a:lumOff val="25000"/>
                  </a:schemeClr>
                </a:solidFill>
                <a:latin typeface="+mj-lt"/>
                <a:ea typeface="+mj-ea"/>
                <a:cs typeface="+mj-cs"/>
              </a:rPr>
              <a:t>	Closing Thoughts; Next Steps</a:t>
            </a:r>
          </a:p>
          <a:p>
            <a:pPr marL="457200" indent="-285750" defTabSz="514350">
              <a:buFont typeface="Arial" panose="020B0604020202020204" pitchFamily="34" charset="0"/>
              <a:buChar char="•"/>
              <a:defRPr/>
            </a:pPr>
            <a:r>
              <a:rPr lang="en-US" sz="2700" i="1" dirty="0">
                <a:solidFill>
                  <a:schemeClr val="tx1">
                    <a:lumMod val="75000"/>
                    <a:lumOff val="25000"/>
                  </a:schemeClr>
                </a:solidFill>
                <a:latin typeface="+mj-lt"/>
                <a:ea typeface="+mj-ea"/>
                <a:cs typeface="+mj-cs"/>
              </a:rPr>
              <a:t>Workshop Evaluation</a:t>
            </a:r>
            <a:endParaRPr lang="en-US" sz="2700" dirty="0">
              <a:solidFill>
                <a:schemeClr val="tx1">
                  <a:lumMod val="75000"/>
                  <a:lumOff val="25000"/>
                </a:schemeClr>
              </a:solidFill>
              <a:latin typeface="+mj-lt"/>
              <a:ea typeface="+mj-ea"/>
              <a:cs typeface="+mj-cs"/>
            </a:endParaRPr>
          </a:p>
          <a:p>
            <a:pPr>
              <a:defRPr/>
            </a:pPr>
            <a:r>
              <a:rPr lang="en-US" sz="3200" dirty="0">
                <a:solidFill>
                  <a:schemeClr val="tx1">
                    <a:lumMod val="75000"/>
                    <a:lumOff val="25000"/>
                  </a:schemeClr>
                </a:solidFill>
                <a:latin typeface="+mj-lt"/>
                <a:ea typeface="+mj-ea"/>
                <a:cs typeface="+mj-cs"/>
              </a:rPr>
              <a:t> </a:t>
            </a:r>
          </a:p>
        </p:txBody>
      </p:sp>
      <p:sp>
        <p:nvSpPr>
          <p:cNvPr id="11" name="Title 1"/>
          <p:cNvSpPr txBox="1">
            <a:spLocks/>
          </p:cNvSpPr>
          <p:nvPr/>
        </p:nvSpPr>
        <p:spPr bwMode="auto">
          <a:xfrm>
            <a:off x="1981200" y="514350"/>
            <a:ext cx="1821507" cy="4724400"/>
          </a:xfrm>
          <a:prstGeom prst="rect">
            <a:avLst/>
          </a:prstGeom>
          <a:noFill/>
          <a:ln w="9525">
            <a:noFill/>
            <a:miter lim="800000"/>
            <a:headEnd/>
            <a:tailEnd/>
          </a:ln>
        </p:spPr>
        <p:txBody>
          <a:bodyPr anchor="t" anchorCtr="0">
            <a:noAutofit/>
          </a:bodyPr>
          <a:lstStyle/>
          <a:p>
            <a:pPr algn="r">
              <a:defRPr/>
            </a:pPr>
            <a:r>
              <a:rPr lang="en-US" sz="2700" b="1" i="1" dirty="0">
                <a:solidFill>
                  <a:srgbClr val="C00000"/>
                </a:solidFill>
                <a:latin typeface="+mj-lt"/>
                <a:ea typeface="+mj-ea"/>
                <a:cs typeface="+mj-cs"/>
              </a:rPr>
              <a:t>5 minutes</a:t>
            </a:r>
          </a:p>
          <a:p>
            <a:pPr algn="r">
              <a:defRPr/>
            </a:pPr>
            <a:endParaRPr lang="en-US" sz="2700" b="1" i="1" dirty="0">
              <a:solidFill>
                <a:srgbClr val="C00000"/>
              </a:solidFill>
              <a:latin typeface="+mj-lt"/>
              <a:ea typeface="+mj-ea"/>
              <a:cs typeface="+mj-cs"/>
            </a:endParaRPr>
          </a:p>
          <a:p>
            <a:pPr algn="r">
              <a:defRPr/>
            </a:pPr>
            <a:r>
              <a:rPr lang="en-US" sz="2700" b="1" i="1" dirty="0">
                <a:solidFill>
                  <a:srgbClr val="C00000"/>
                </a:solidFill>
                <a:latin typeface="+mj-lt"/>
                <a:ea typeface="+mj-ea"/>
                <a:cs typeface="+mj-cs"/>
              </a:rPr>
              <a:t>50</a:t>
            </a:r>
          </a:p>
          <a:p>
            <a:pPr algn="r">
              <a:defRPr/>
            </a:pPr>
            <a:r>
              <a:rPr lang="en-US" sz="2700" b="1" i="1" dirty="0">
                <a:solidFill>
                  <a:srgbClr val="C00000"/>
                </a:solidFill>
                <a:latin typeface="+mj-lt"/>
                <a:ea typeface="+mj-ea"/>
                <a:cs typeface="+mj-cs"/>
              </a:rPr>
              <a:t>5</a:t>
            </a:r>
          </a:p>
          <a:p>
            <a:pPr algn="r">
              <a:defRPr/>
            </a:pPr>
            <a:r>
              <a:rPr lang="en-US" sz="2700" b="1" i="1" dirty="0">
                <a:solidFill>
                  <a:srgbClr val="C00000"/>
                </a:solidFill>
                <a:latin typeface="+mj-lt"/>
                <a:ea typeface="+mj-ea"/>
                <a:cs typeface="+mj-cs"/>
              </a:rPr>
              <a:t>40</a:t>
            </a:r>
          </a:p>
          <a:p>
            <a:pPr algn="r">
              <a:defRPr/>
            </a:pPr>
            <a:r>
              <a:rPr lang="en-US" sz="2700" b="1" i="1" dirty="0">
                <a:solidFill>
                  <a:srgbClr val="C00000"/>
                </a:solidFill>
              </a:rPr>
              <a:t>40</a:t>
            </a:r>
            <a:endParaRPr lang="en-US" sz="2700" b="1" i="1" dirty="0">
              <a:solidFill>
                <a:srgbClr val="C00000"/>
              </a:solidFill>
              <a:latin typeface="+mj-lt"/>
              <a:ea typeface="+mj-ea"/>
              <a:cs typeface="+mj-cs"/>
            </a:endParaRPr>
          </a:p>
          <a:p>
            <a:pPr algn="r">
              <a:defRPr/>
            </a:pPr>
            <a:endParaRPr lang="en-US" sz="2700" b="1" i="1" dirty="0">
              <a:solidFill>
                <a:srgbClr val="C00000"/>
              </a:solidFill>
              <a:latin typeface="+mj-lt"/>
              <a:ea typeface="+mj-ea"/>
              <a:cs typeface="+mj-cs"/>
            </a:endParaRPr>
          </a:p>
          <a:p>
            <a:pPr algn="r">
              <a:defRPr/>
            </a:pPr>
            <a:r>
              <a:rPr lang="en-US" sz="2700" b="1" i="1" dirty="0">
                <a:solidFill>
                  <a:srgbClr val="C00000"/>
                </a:solidFill>
                <a:latin typeface="+mj-lt"/>
                <a:ea typeface="+mj-ea"/>
                <a:cs typeface="+mj-cs"/>
              </a:rPr>
              <a:t>20</a:t>
            </a:r>
          </a:p>
          <a:p>
            <a:pPr algn="r">
              <a:defRPr/>
            </a:pPr>
            <a:r>
              <a:rPr lang="en-US" sz="2700" b="1" i="1" dirty="0">
                <a:solidFill>
                  <a:srgbClr val="C00000"/>
                </a:solidFill>
                <a:latin typeface="+mj-lt"/>
                <a:ea typeface="+mj-ea"/>
                <a:cs typeface="+mj-cs"/>
              </a:rPr>
              <a:t>15</a:t>
            </a:r>
          </a:p>
          <a:p>
            <a:pPr algn="r">
              <a:defRPr/>
            </a:pPr>
            <a:r>
              <a:rPr lang="en-US" sz="2700" b="1" i="1" dirty="0">
                <a:solidFill>
                  <a:srgbClr val="C00000"/>
                </a:solidFill>
                <a:latin typeface="+mj-lt"/>
                <a:ea typeface="+mj-ea"/>
                <a:cs typeface="+mj-cs"/>
              </a:rPr>
              <a:t>5</a:t>
            </a:r>
          </a:p>
          <a:p>
            <a:pPr algn="r">
              <a:defRPr/>
            </a:pPr>
            <a:endParaRPr lang="en-US" sz="2700" b="1" i="1" dirty="0">
              <a:solidFill>
                <a:srgbClr val="C00000"/>
              </a:solidFill>
              <a:latin typeface="+mj-lt"/>
              <a:ea typeface="+mj-ea"/>
              <a:cs typeface="+mj-cs"/>
            </a:endParaRPr>
          </a:p>
          <a:p>
            <a:pPr algn="r">
              <a:defRPr/>
            </a:pPr>
            <a:endParaRPr lang="en-US" sz="2700" b="1" i="1" dirty="0">
              <a:solidFill>
                <a:srgbClr val="C00000"/>
              </a:solidFill>
              <a:latin typeface="+mj-lt"/>
              <a:ea typeface="+mj-ea"/>
              <a:cs typeface="+mj-cs"/>
            </a:endParaRPr>
          </a:p>
        </p:txBody>
      </p:sp>
      <p:sp>
        <p:nvSpPr>
          <p:cNvPr id="12" name="Title 1"/>
          <p:cNvSpPr txBox="1">
            <a:spLocks/>
          </p:cNvSpPr>
          <p:nvPr/>
        </p:nvSpPr>
        <p:spPr bwMode="auto">
          <a:xfrm>
            <a:off x="304800" y="1428750"/>
            <a:ext cx="2286000" cy="2438400"/>
          </a:xfrm>
          <a:prstGeom prst="rect">
            <a:avLst/>
          </a:prstGeom>
          <a:noFill/>
          <a:ln w="9525">
            <a:noFill/>
            <a:miter lim="800000"/>
            <a:headEnd/>
            <a:tailEnd/>
          </a:ln>
        </p:spPr>
        <p:txBody>
          <a:bodyPr anchor="t" anchorCtr="0">
            <a:normAutofit fontScale="70000" lnSpcReduction="20000"/>
          </a:bodyPr>
          <a:lstStyle/>
          <a:p>
            <a:pPr algn="ctr">
              <a:defRPr/>
            </a:pPr>
            <a:r>
              <a:rPr lang="en-US" sz="3600" b="1" dirty="0">
                <a:solidFill>
                  <a:schemeClr val="tx1">
                    <a:lumMod val="75000"/>
                    <a:lumOff val="25000"/>
                  </a:schemeClr>
                </a:solidFill>
                <a:latin typeface="+mj-lt"/>
                <a:ea typeface="+mj-ea"/>
                <a:cs typeface="+mj-cs"/>
              </a:rPr>
              <a:t>Workshop</a:t>
            </a:r>
          </a:p>
          <a:p>
            <a:pPr algn="ctr">
              <a:defRPr/>
            </a:pPr>
            <a:r>
              <a:rPr lang="en-US" sz="3600" b="1" dirty="0">
                <a:solidFill>
                  <a:schemeClr val="tx1">
                    <a:lumMod val="75000"/>
                    <a:lumOff val="25000"/>
                  </a:schemeClr>
                </a:solidFill>
                <a:latin typeface="+mj-lt"/>
                <a:ea typeface="+mj-ea"/>
                <a:cs typeface="+mj-cs"/>
              </a:rPr>
              <a:t>Agenda</a:t>
            </a:r>
          </a:p>
          <a:p>
            <a:pPr algn="ctr">
              <a:defRPr/>
            </a:pPr>
            <a:r>
              <a:rPr lang="en-US" sz="3600" b="1" dirty="0">
                <a:solidFill>
                  <a:schemeClr val="tx1">
                    <a:lumMod val="75000"/>
                    <a:lumOff val="25000"/>
                  </a:schemeClr>
                </a:solidFill>
                <a:latin typeface="+mj-lt"/>
                <a:ea typeface="+mj-ea"/>
                <a:cs typeface="+mj-cs"/>
              </a:rPr>
              <a:t>Option #2:</a:t>
            </a:r>
          </a:p>
          <a:p>
            <a:pPr algn="ctr">
              <a:defRPr/>
            </a:pPr>
            <a:endParaRPr lang="en-US" sz="2600" b="1" dirty="0">
              <a:solidFill>
                <a:schemeClr val="tx1">
                  <a:lumMod val="75000"/>
                  <a:lumOff val="25000"/>
                </a:schemeClr>
              </a:solidFill>
              <a:latin typeface="+mj-lt"/>
              <a:ea typeface="+mj-ea"/>
              <a:cs typeface="+mj-cs"/>
            </a:endParaRPr>
          </a:p>
          <a:p>
            <a:pPr algn="ctr">
              <a:defRPr/>
            </a:pPr>
            <a:r>
              <a:rPr lang="en-US" sz="3600" b="1" dirty="0">
                <a:solidFill>
                  <a:schemeClr val="tx1">
                    <a:lumMod val="75000"/>
                    <a:lumOff val="25000"/>
                  </a:schemeClr>
                </a:solidFill>
                <a:latin typeface="+mj-lt"/>
                <a:ea typeface="+mj-ea"/>
                <a:cs typeface="+mj-cs"/>
              </a:rPr>
              <a:t>Two Half-Day Sessions</a:t>
            </a:r>
          </a:p>
          <a:p>
            <a:pPr algn="ctr">
              <a:defRPr/>
            </a:pPr>
            <a:endParaRPr lang="en-US" sz="2600" b="1" dirty="0">
              <a:solidFill>
                <a:schemeClr val="tx1">
                  <a:lumMod val="75000"/>
                  <a:lumOff val="25000"/>
                </a:schemeClr>
              </a:solidFill>
              <a:latin typeface="+mj-lt"/>
              <a:ea typeface="+mj-ea"/>
              <a:cs typeface="+mj-cs"/>
            </a:endParaRPr>
          </a:p>
          <a:p>
            <a:pPr algn="ctr">
              <a:defRPr/>
            </a:pPr>
            <a:r>
              <a:rPr lang="en-US" sz="3600" b="1" dirty="0">
                <a:solidFill>
                  <a:schemeClr val="tx1">
                    <a:lumMod val="75000"/>
                    <a:lumOff val="25000"/>
                  </a:schemeClr>
                </a:solidFill>
                <a:latin typeface="+mj-lt"/>
                <a:ea typeface="+mj-ea"/>
                <a:cs typeface="+mj-cs"/>
              </a:rPr>
              <a:t>Day 2 of 2 </a:t>
            </a:r>
          </a:p>
        </p:txBody>
      </p:sp>
    </p:spTree>
    <p:extLst>
      <p:ext uri="{BB962C8B-B14F-4D97-AF65-F5344CB8AC3E}">
        <p14:creationId xmlns:p14="http://schemas.microsoft.com/office/powerpoint/2010/main" val="4864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67270" y="1123950"/>
            <a:ext cx="8848130" cy="3200400"/>
          </a:xfrm>
          <a:prstGeom prst="rect">
            <a:avLst/>
          </a:prstGeom>
          <a:noFill/>
        </p:spPr>
      </p:pic>
      <p:sp>
        <p:nvSpPr>
          <p:cNvPr id="7" name="Rectangle 6"/>
          <p:cNvSpPr/>
          <p:nvPr/>
        </p:nvSpPr>
        <p:spPr>
          <a:xfrm>
            <a:off x="0" y="0"/>
            <a:ext cx="9144000" cy="51435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bwMode="auto">
          <a:xfrm>
            <a:off x="7441830" y="-2114550"/>
            <a:ext cx="800100" cy="838200"/>
          </a:xfrm>
          <a:prstGeom prst="rect">
            <a:avLst/>
          </a:prstGeom>
          <a:noFill/>
          <a:ln w="9525">
            <a:noFill/>
            <a:miter lim="800000"/>
            <a:headEnd/>
            <a:tailEnd/>
          </a:ln>
        </p:spPr>
        <p:txBody>
          <a:bodyPr anchor="t" anchorCtr="0">
            <a:noAutofit/>
          </a:bodyPr>
          <a:lstStyle/>
          <a:p>
            <a:pPr>
              <a:defRPr/>
            </a:pPr>
            <a:r>
              <a:rPr lang="en-US" sz="3200" dirty="0">
                <a:solidFill>
                  <a:schemeClr val="tx1">
                    <a:lumMod val="75000"/>
                    <a:lumOff val="25000"/>
                  </a:schemeClr>
                </a:solidFill>
                <a:latin typeface="+mj-lt"/>
                <a:ea typeface="+mj-ea"/>
                <a:cs typeface="+mj-cs"/>
              </a:rPr>
              <a:t>15  </a:t>
            </a:r>
          </a:p>
        </p:txBody>
      </p:sp>
      <p:sp>
        <p:nvSpPr>
          <p:cNvPr id="12" name="Rectangle 11"/>
          <p:cNvSpPr/>
          <p:nvPr/>
        </p:nvSpPr>
        <p:spPr>
          <a:xfrm>
            <a:off x="304800" y="133350"/>
            <a:ext cx="8534400" cy="5180905"/>
          </a:xfrm>
          <a:prstGeom prst="rect">
            <a:avLst/>
          </a:prstGeom>
        </p:spPr>
        <p:txBody>
          <a:bodyPr wrap="square">
            <a:spAutoFit/>
          </a:bodyPr>
          <a:lstStyle/>
          <a:p>
            <a:pPr algn="just"/>
            <a:r>
              <a:rPr lang="en-US" sz="2800" b="1" i="1" kern="1400" dirty="0">
                <a:solidFill>
                  <a:srgbClr val="000000"/>
                </a:solidFill>
                <a:latin typeface="Calibri" panose="020F0502020204030204" pitchFamily="34" charset="0"/>
              </a:rPr>
              <a:t>Suggested Group Agreements:</a:t>
            </a:r>
            <a:endParaRPr lang="en-US" b="1" i="1" kern="1400" dirty="0">
              <a:solidFill>
                <a:srgbClr val="000000"/>
              </a:solidFill>
              <a:latin typeface="Times New Roman" panose="02020603050405020304" pitchFamily="18" charset="0"/>
            </a:endParaRPr>
          </a:p>
          <a:p>
            <a:pPr marL="400050" marR="0" indent="-285750" algn="just">
              <a:spcBef>
                <a:spcPts val="0"/>
              </a:spcBef>
              <a:spcAft>
                <a:spcPts val="800"/>
              </a:spcAft>
              <a:buFont typeface="Arial" panose="020B0604020202020204" pitchFamily="34" charset="0"/>
              <a:buChar char="•"/>
            </a:pPr>
            <a:r>
              <a:rPr lang="en-US" sz="2200" kern="1400" dirty="0">
                <a:solidFill>
                  <a:srgbClr val="000000"/>
                </a:solidFill>
                <a:latin typeface="Calibri" panose="020F0502020204030204" pitchFamily="34" charset="0"/>
              </a:rPr>
              <a:t>Be willing to support the overall purpose, goals and process of the workshop.</a:t>
            </a:r>
            <a:endParaRPr lang="en-US" sz="2200" kern="1400" dirty="0">
              <a:solidFill>
                <a:srgbClr val="000000"/>
              </a:solidFill>
              <a:latin typeface="Times New Roman" panose="02020603050405020304" pitchFamily="18" charset="0"/>
            </a:endParaRPr>
          </a:p>
          <a:p>
            <a:pPr marL="400050" marR="0" indent="-285750" algn="just">
              <a:spcBef>
                <a:spcPts val="0"/>
              </a:spcBef>
              <a:spcAft>
                <a:spcPts val="800"/>
              </a:spcAft>
              <a:buFont typeface="Arial" panose="020B0604020202020204" pitchFamily="34" charset="0"/>
              <a:buChar char="•"/>
            </a:pPr>
            <a:r>
              <a:rPr lang="en-US" sz="2200" kern="1400" dirty="0">
                <a:solidFill>
                  <a:srgbClr val="000000"/>
                </a:solidFill>
                <a:latin typeface="Calibri" panose="020F0502020204030204" pitchFamily="34" charset="0"/>
              </a:rPr>
              <a:t>Ask for clarification when confusion arises.</a:t>
            </a:r>
            <a:endParaRPr lang="en-US" sz="2200" kern="1400" dirty="0">
              <a:solidFill>
                <a:srgbClr val="000000"/>
              </a:solidFill>
              <a:latin typeface="Times New Roman" panose="02020603050405020304" pitchFamily="18" charset="0"/>
            </a:endParaRPr>
          </a:p>
          <a:p>
            <a:pPr marL="400050" marR="0" indent="-285750" algn="just">
              <a:spcBef>
                <a:spcPts val="0"/>
              </a:spcBef>
              <a:spcAft>
                <a:spcPts val="800"/>
              </a:spcAft>
              <a:buFont typeface="Arial" panose="020B0604020202020204" pitchFamily="34" charset="0"/>
              <a:buChar char="•"/>
            </a:pPr>
            <a:r>
              <a:rPr lang="en-US" sz="2200" kern="1400" dirty="0">
                <a:solidFill>
                  <a:srgbClr val="000000"/>
                </a:solidFill>
                <a:latin typeface="Calibri" panose="020F0502020204030204" pitchFamily="34" charset="0"/>
              </a:rPr>
              <a:t>Keep the discussion focused; stay on-topic and on-time.</a:t>
            </a:r>
            <a:endParaRPr lang="en-US" sz="2200" kern="1400" dirty="0">
              <a:solidFill>
                <a:srgbClr val="000000"/>
              </a:solidFill>
              <a:latin typeface="Times New Roman" panose="02020603050405020304" pitchFamily="18" charset="0"/>
            </a:endParaRPr>
          </a:p>
          <a:p>
            <a:pPr marL="400050" marR="0" indent="-285750" algn="just">
              <a:spcBef>
                <a:spcPts val="0"/>
              </a:spcBef>
              <a:spcAft>
                <a:spcPts val="800"/>
              </a:spcAft>
              <a:buFont typeface="Arial" panose="020B0604020202020204" pitchFamily="34" charset="0"/>
              <a:buChar char="•"/>
            </a:pPr>
            <a:r>
              <a:rPr lang="en-US" sz="2200" kern="1400" dirty="0">
                <a:solidFill>
                  <a:srgbClr val="000000"/>
                </a:solidFill>
                <a:latin typeface="Calibri" panose="020F0502020204030204" pitchFamily="34" charset="0"/>
              </a:rPr>
              <a:t>Listen actively; set phones/distractions aside.</a:t>
            </a:r>
            <a:endParaRPr lang="en-US" sz="2200" kern="1400" dirty="0">
              <a:solidFill>
                <a:srgbClr val="000000"/>
              </a:solidFill>
              <a:latin typeface="Times New Roman" panose="02020603050405020304" pitchFamily="18" charset="0"/>
            </a:endParaRPr>
          </a:p>
          <a:p>
            <a:pPr marL="400050" marR="0" indent="-285750" algn="just">
              <a:spcBef>
                <a:spcPts val="0"/>
              </a:spcBef>
              <a:spcAft>
                <a:spcPts val="800"/>
              </a:spcAft>
              <a:buFont typeface="Arial" panose="020B0604020202020204" pitchFamily="34" charset="0"/>
              <a:buChar char="•"/>
            </a:pPr>
            <a:r>
              <a:rPr lang="en-US" sz="2200" kern="1400" dirty="0">
                <a:solidFill>
                  <a:srgbClr val="000000"/>
                </a:solidFill>
                <a:latin typeface="Calibri" panose="020F0502020204030204" pitchFamily="34" charset="0"/>
              </a:rPr>
              <a:t>Make space: if you tend to be pretty vocal in a group discussion, try holding back a bit.</a:t>
            </a:r>
            <a:endParaRPr lang="en-US" sz="2200" kern="1400" dirty="0">
              <a:solidFill>
                <a:srgbClr val="000000"/>
              </a:solidFill>
              <a:latin typeface="Times New Roman" panose="02020603050405020304" pitchFamily="18" charset="0"/>
            </a:endParaRPr>
          </a:p>
          <a:p>
            <a:pPr marL="400050" marR="0" indent="-285750" algn="just">
              <a:spcBef>
                <a:spcPts val="0"/>
              </a:spcBef>
              <a:spcAft>
                <a:spcPts val="800"/>
              </a:spcAft>
              <a:buFont typeface="Arial" panose="020B0604020202020204" pitchFamily="34" charset="0"/>
              <a:buChar char="•"/>
            </a:pPr>
            <a:r>
              <a:rPr lang="en-US" sz="2200" kern="1400" dirty="0">
                <a:solidFill>
                  <a:srgbClr val="000000"/>
                </a:solidFill>
                <a:latin typeface="Calibri" panose="020F0502020204030204" pitchFamily="34" charset="0"/>
              </a:rPr>
              <a:t>Take space: if you rarely speak up in a group discussion, push yourself to join in a bit more.</a:t>
            </a:r>
            <a:endParaRPr lang="en-US" sz="2200" kern="1400" dirty="0">
              <a:solidFill>
                <a:srgbClr val="000000"/>
              </a:solidFill>
              <a:latin typeface="Times New Roman" panose="02020603050405020304" pitchFamily="18" charset="0"/>
            </a:endParaRPr>
          </a:p>
          <a:p>
            <a:pPr marL="400050" marR="0" indent="-285750" algn="just">
              <a:spcBef>
                <a:spcPts val="0"/>
              </a:spcBef>
              <a:spcAft>
                <a:spcPts val="800"/>
              </a:spcAft>
              <a:buFont typeface="Arial" panose="020B0604020202020204" pitchFamily="34" charset="0"/>
              <a:buChar char="•"/>
            </a:pPr>
            <a:r>
              <a:rPr lang="en-US" sz="2200" kern="1400" dirty="0">
                <a:solidFill>
                  <a:srgbClr val="000000"/>
                </a:solidFill>
                <a:latin typeface="Calibri" panose="020F0502020204030204" pitchFamily="34" charset="0"/>
              </a:rPr>
              <a:t>People may share personal stories in this setting; these should not be shared with others outside the group (without permission).</a:t>
            </a:r>
            <a:endParaRPr lang="en-US" sz="2200" kern="1400" dirty="0">
              <a:solidFill>
                <a:srgbClr val="000000"/>
              </a:solidFill>
              <a:latin typeface="Times New Roman" panose="02020603050405020304" pitchFamily="18" charset="0"/>
            </a:endParaRPr>
          </a:p>
          <a:p>
            <a:r>
              <a:rPr lang="en-US" sz="1600" kern="1400" dirty="0">
                <a:solidFill>
                  <a:srgbClr val="000000"/>
                </a:solidFill>
                <a:latin typeface="Times New Roman" panose="02020603050405020304" pitchFamily="18" charset="0"/>
              </a:rPr>
              <a:t> </a:t>
            </a:r>
            <a:endParaRPr lang="en-US" sz="16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504000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7" name="Rectangle 6"/>
          <p:cNvSpPr/>
          <p:nvPr/>
        </p:nvSpPr>
        <p:spPr>
          <a:xfrm>
            <a:off x="0" y="0"/>
            <a:ext cx="9144000" cy="51435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0" y="895350"/>
            <a:ext cx="9144000" cy="3276600"/>
          </a:xfrm>
          <a:prstGeom prst="rect">
            <a:avLst/>
          </a:prstGeom>
          <a:solidFill>
            <a:schemeClr val="bg1">
              <a:alpha val="46000"/>
            </a:schemeClr>
          </a:solidFill>
          <a:ln w="9525">
            <a:noFill/>
            <a:miter lim="800000"/>
            <a:headEnd/>
            <a:tailEnd/>
          </a:ln>
        </p:spPr>
        <p:txBody>
          <a:bodyPr anchor="ctr">
            <a:normAutofit/>
          </a:bodyPr>
          <a:lstStyle/>
          <a:p>
            <a:pPr algn="ct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Let’s Begin!                     </a:t>
            </a:r>
          </a:p>
        </p:txBody>
      </p:sp>
    </p:spTree>
    <p:extLst>
      <p:ext uri="{BB962C8B-B14F-4D97-AF65-F5344CB8AC3E}">
        <p14:creationId xmlns:p14="http://schemas.microsoft.com/office/powerpoint/2010/main" val="1040855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yScaleGears_Housing_Health"/>
          <p:cNvPicPr>
            <a:picLocks noChangeAspect="1" noChangeArrowheads="1"/>
          </p:cNvPicPr>
          <p:nvPr/>
        </p:nvPicPr>
        <p:blipFill>
          <a:blip r:embed="rId2" cstate="print">
            <a:extLst>
              <a:ext uri="{28A0092B-C50C-407E-A947-70E740481C1C}">
                <a14:useLocalDpi xmlns:a14="http://schemas.microsoft.com/office/drawing/2010/main" val="0"/>
              </a:ext>
            </a:extLst>
          </a:blip>
          <a:srcRect l="6839" t="8899" r="6383" b="48810"/>
          <a:stretch>
            <a:fillRect/>
          </a:stretch>
        </p:blipFill>
        <p:spPr bwMode="auto">
          <a:xfrm>
            <a:off x="1245394" y="1717675"/>
            <a:ext cx="6653212" cy="230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ctangle 3"/>
          <p:cNvSpPr>
            <a:spLocks noChangeArrowheads="1"/>
          </p:cNvSpPr>
          <p:nvPr/>
        </p:nvSpPr>
        <p:spPr bwMode="auto">
          <a:xfrm>
            <a:off x="-3176" y="468312"/>
            <a:ext cx="9147175" cy="768350"/>
          </a:xfrm>
          <a:prstGeom prst="rect">
            <a:avLst/>
          </a:prstGeom>
          <a:solidFill>
            <a:srgbClr val="A6464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4"/>
          <p:cNvSpPr txBox="1">
            <a:spLocks noChangeArrowheads="1"/>
          </p:cNvSpPr>
          <p:nvPr/>
        </p:nvSpPr>
        <p:spPr bwMode="auto">
          <a:xfrm>
            <a:off x="0" y="514350"/>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Calibri" panose="020F0502020204030204" pitchFamily="34" charset="0"/>
              </a:rPr>
              <a:t>HOUSING</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 Box 4"/>
          <p:cNvSpPr txBox="1">
            <a:spLocks noChangeArrowheads="1"/>
          </p:cNvSpPr>
          <p:nvPr/>
        </p:nvSpPr>
        <p:spPr bwMode="auto">
          <a:xfrm>
            <a:off x="0" y="4324350"/>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i="1" cap="small" dirty="0">
                <a:solidFill>
                  <a:schemeClr val="tx1">
                    <a:lumMod val="65000"/>
                    <a:lumOff val="35000"/>
                  </a:schemeClr>
                </a:solidFill>
                <a:latin typeface="Calibri" panose="020F0502020204030204" pitchFamily="34" charset="0"/>
              </a:rPr>
              <a:t>Will you be comfortable and safe in your home?</a:t>
            </a:r>
            <a:endParaRPr kumimoji="0" lang="en-US" altLang="en-US" sz="2800" b="0" i="1" u="none" strike="noStrike" cap="small" normalizeH="0" dirty="0">
              <a:ln>
                <a:noFill/>
              </a:ln>
              <a:solidFill>
                <a:schemeClr val="tx1">
                  <a:lumMod val="65000"/>
                  <a:lumOff val="35000"/>
                </a:schemeClr>
              </a:solidFill>
              <a:effectLst/>
              <a:latin typeface="Arial" panose="020B0604020202020204" pitchFamily="34" charset="0"/>
            </a:endParaRPr>
          </a:p>
        </p:txBody>
      </p:sp>
    </p:spTree>
    <p:extLst>
      <p:ext uri="{BB962C8B-B14F-4D97-AF65-F5344CB8AC3E}">
        <p14:creationId xmlns:p14="http://schemas.microsoft.com/office/powerpoint/2010/main" val="228038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5474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#1: Think about what you really want.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5339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Housing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sp>
        <p:nvSpPr>
          <p:cNvPr id="8" name="Rectangle 7"/>
          <p:cNvSpPr/>
          <p:nvPr/>
        </p:nvSpPr>
        <p:spPr>
          <a:xfrm>
            <a:off x="3505200" y="1871662"/>
            <a:ext cx="5429250" cy="2376488"/>
          </a:xfrm>
          <a:prstGeom prst="rect">
            <a:avLst/>
          </a:prstGeom>
        </p:spPr>
        <p:txBody>
          <a:bodyPr wrap="square" lIns="0" tIns="0" rIns="0" bIns="91440">
            <a:noAutofit/>
          </a:bodyPr>
          <a:lstStyle/>
          <a:p>
            <a:pPr marL="400050" lvl="2" indent="-342900">
              <a:spcBef>
                <a:spcPct val="20000"/>
              </a:spcBef>
              <a:buFont typeface="Arial" panose="020B0604020202020204" pitchFamily="34" charset="0"/>
              <a:buChar char="•"/>
            </a:pPr>
            <a:r>
              <a:rPr lang="en-US" sz="2400" dirty="0">
                <a:solidFill>
                  <a:schemeClr val="tx1">
                    <a:lumMod val="75000"/>
                    <a:lumOff val="25000"/>
                  </a:schemeClr>
                </a:solidFill>
              </a:rPr>
              <a:t>Stay in your current home?</a:t>
            </a:r>
          </a:p>
          <a:p>
            <a:pPr marL="57150" lvl="2">
              <a:spcBef>
                <a:spcPct val="20000"/>
              </a:spcBef>
            </a:pPr>
            <a:endParaRPr lang="en-US" sz="1600" dirty="0">
              <a:solidFill>
                <a:schemeClr val="tx1">
                  <a:lumMod val="75000"/>
                  <a:lumOff val="25000"/>
                </a:schemeClr>
              </a:solidFill>
            </a:endParaRPr>
          </a:p>
          <a:p>
            <a:pPr marL="400050" lvl="2" indent="-342900">
              <a:spcBef>
                <a:spcPct val="20000"/>
              </a:spcBef>
              <a:buFont typeface="Arial" panose="020B0604020202020204" pitchFamily="34" charset="0"/>
              <a:buChar char="•"/>
            </a:pPr>
            <a:r>
              <a:rPr lang="en-US" sz="2400" dirty="0">
                <a:solidFill>
                  <a:schemeClr val="tx1">
                    <a:lumMod val="75000"/>
                    <a:lumOff val="25000"/>
                  </a:schemeClr>
                </a:solidFill>
              </a:rPr>
              <a:t>Move to a home with less maintenance or different location?</a:t>
            </a:r>
          </a:p>
          <a:p>
            <a:pPr marL="57150" lvl="2">
              <a:spcBef>
                <a:spcPct val="20000"/>
              </a:spcBef>
            </a:pPr>
            <a:endParaRPr lang="en-US" sz="1600" dirty="0">
              <a:solidFill>
                <a:schemeClr val="tx1">
                  <a:lumMod val="75000"/>
                  <a:lumOff val="25000"/>
                </a:schemeClr>
              </a:solidFill>
            </a:endParaRPr>
          </a:p>
          <a:p>
            <a:pPr marL="400050" lvl="2" indent="-342900">
              <a:spcBef>
                <a:spcPct val="20000"/>
              </a:spcBef>
              <a:buFont typeface="Arial" panose="020B0604020202020204" pitchFamily="34" charset="0"/>
              <a:buChar char="•"/>
            </a:pPr>
            <a:r>
              <a:rPr lang="en-US" sz="2400" dirty="0">
                <a:solidFill>
                  <a:schemeClr val="tx1">
                    <a:lumMod val="75000"/>
                    <a:lumOff val="25000"/>
                  </a:schemeClr>
                </a:solidFill>
              </a:rPr>
              <a:t>Live in a different housing type?</a:t>
            </a:r>
          </a:p>
        </p:txBody>
      </p:sp>
      <p:pic>
        <p:nvPicPr>
          <p:cNvPr id="6" name="Picture 2" descr="Image result for ima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657350"/>
            <a:ext cx="2438400" cy="325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5474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#2: Be proactive &amp; identify resources.</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Housing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sp>
        <p:nvSpPr>
          <p:cNvPr id="7" name="Rectangle 6">
            <a:extLst>
              <a:ext uri="{FF2B5EF4-FFF2-40B4-BE49-F238E27FC236}">
                <a16:creationId xmlns:a16="http://schemas.microsoft.com/office/drawing/2014/main" id="{20F59E36-9232-4B40-8136-93AA249B8DB7}"/>
              </a:ext>
            </a:extLst>
          </p:cNvPr>
          <p:cNvSpPr/>
          <p:nvPr/>
        </p:nvSpPr>
        <p:spPr>
          <a:xfrm>
            <a:off x="3505200" y="1711319"/>
            <a:ext cx="5410200" cy="2677656"/>
          </a:xfrm>
          <a:prstGeom prst="rect">
            <a:avLst/>
          </a:prstGeom>
          <a:ln>
            <a:noFill/>
          </a:ln>
        </p:spPr>
        <p:txBody>
          <a:bodyPr wrap="square">
            <a:spAutoFit/>
          </a:bodyPr>
          <a:lstStyle/>
          <a:p>
            <a:pPr marL="342900" indent="-342900">
              <a:buFont typeface="Arial" panose="020B0604020202020204" pitchFamily="34" charset="0"/>
              <a:buChar char="•"/>
            </a:pPr>
            <a:r>
              <a:rPr lang="en-US" sz="2400" dirty="0"/>
              <a:t>What are your challenges &amp; your capacity to maintain your home?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Can a surviving spouse/partner maintain the home?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What resources are available to help?</a:t>
            </a:r>
          </a:p>
        </p:txBody>
      </p:sp>
      <p:pic>
        <p:nvPicPr>
          <p:cNvPr id="2056" name="Picture 8" descr="Checkli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102" y="1804839"/>
            <a:ext cx="2552298" cy="2671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971550"/>
            <a:ext cx="9296400" cy="954107"/>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#3: Evaluate accessibility &amp; fall prevention – know your limits.</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Housing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sp>
        <p:nvSpPr>
          <p:cNvPr id="10" name="TextBox 9">
            <a:extLst>
              <a:ext uri="{FF2B5EF4-FFF2-40B4-BE49-F238E27FC236}">
                <a16:creationId xmlns:a16="http://schemas.microsoft.com/office/drawing/2014/main" id="{4BA74626-DDA8-4A3E-A9B5-340F8126F506}"/>
              </a:ext>
            </a:extLst>
          </p:cNvPr>
          <p:cNvSpPr txBox="1"/>
          <p:nvPr/>
        </p:nvSpPr>
        <p:spPr>
          <a:xfrm>
            <a:off x="381000" y="1948755"/>
            <a:ext cx="4343400" cy="2677656"/>
          </a:xfrm>
          <a:prstGeom prst="rect">
            <a:avLst/>
          </a:prstGeom>
          <a:solidFill>
            <a:schemeClr val="bg1">
              <a:alpha val="48000"/>
            </a:schemeClr>
          </a:solidFill>
        </p:spPr>
        <p:txBody>
          <a:bodyPr wrap="square" rtlCol="0">
            <a:spAutoFit/>
          </a:bodyPr>
          <a:lstStyle/>
          <a:p>
            <a:pPr marL="285750" indent="-285750">
              <a:buFont typeface="Arial" panose="020B0604020202020204" pitchFamily="34" charset="0"/>
              <a:buChar char="•"/>
            </a:pPr>
            <a:r>
              <a:rPr lang="en-US" sz="2100" dirty="0"/>
              <a:t>Falls = #1 cause of home injury.</a:t>
            </a:r>
          </a:p>
          <a:p>
            <a:pPr marL="285750" indent="-285750">
              <a:buFont typeface="Arial" panose="020B0604020202020204" pitchFamily="34" charset="0"/>
              <a:buChar char="•"/>
            </a:pPr>
            <a:r>
              <a:rPr lang="en-US" sz="2100" dirty="0"/>
              <a:t>Many falls due to factors around the home that can be easily changed.</a:t>
            </a:r>
          </a:p>
          <a:p>
            <a:pPr marL="285750" indent="-285750">
              <a:buFont typeface="Arial" panose="020B0604020202020204" pitchFamily="34" charset="0"/>
              <a:buChar char="•"/>
            </a:pPr>
            <a:r>
              <a:rPr lang="en-US" sz="2100" dirty="0"/>
              <a:t>Consider housing accessibility BEFORE mobility becomes limited or traumatic event creates a mobility crisis.</a:t>
            </a:r>
          </a:p>
        </p:txBody>
      </p:sp>
      <p:pic>
        <p:nvPicPr>
          <p:cNvPr id="15" name="Picture 14">
            <a:extLst>
              <a:ext uri="{FF2B5EF4-FFF2-40B4-BE49-F238E27FC236}">
                <a16:creationId xmlns:a16="http://schemas.microsoft.com/office/drawing/2014/main" id="{3E210EAE-5262-48CF-90EB-A40E8B05C8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763"/>
          <a:stretch/>
        </p:blipFill>
        <p:spPr>
          <a:xfrm>
            <a:off x="5034558" y="2114790"/>
            <a:ext cx="3371850" cy="1600198"/>
          </a:xfrm>
          <a:prstGeom prst="rect">
            <a:avLst/>
          </a:prstGeom>
        </p:spPr>
      </p:pic>
    </p:spTree>
    <p:extLst>
      <p:ext uri="{BB962C8B-B14F-4D97-AF65-F5344CB8AC3E}">
        <p14:creationId xmlns:p14="http://schemas.microsoft.com/office/powerpoint/2010/main" val="2137308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819150"/>
            <a:ext cx="9906000" cy="1865126"/>
          </a:xfrm>
          <a:prstGeom prst="rect">
            <a:avLst/>
          </a:prstGeom>
        </p:spPr>
        <p:txBody>
          <a:bodyPr wrap="square">
            <a:spAutoFit/>
          </a:bodyPr>
          <a:lstStyle/>
          <a:p>
            <a:pPr marL="1257300" lvl="2" indent="-342900">
              <a:spcBef>
                <a:spcPct val="20000"/>
              </a:spcBef>
            </a:pPr>
            <a:r>
              <a:rPr lang="en-US" sz="2400" b="1" dirty="0">
                <a:solidFill>
                  <a:schemeClr val="tx1">
                    <a:lumMod val="75000"/>
                    <a:lumOff val="25000"/>
                  </a:schemeClr>
                </a:solidFill>
              </a:rPr>
              <a:t>Key Point #1: Think about what you really want.</a:t>
            </a:r>
          </a:p>
          <a:p>
            <a:pPr marL="1257300" lvl="2" indent="-342900">
              <a:spcBef>
                <a:spcPct val="20000"/>
              </a:spcBef>
            </a:pPr>
            <a:r>
              <a:rPr lang="en-US" sz="2400" b="1" dirty="0">
                <a:solidFill>
                  <a:schemeClr val="tx1">
                    <a:lumMod val="75000"/>
                    <a:lumOff val="25000"/>
                  </a:schemeClr>
                </a:solidFill>
              </a:rPr>
              <a:t>Key Point #2: Be proactive &amp; identify resources.</a:t>
            </a:r>
          </a:p>
          <a:p>
            <a:pPr marL="1257300" lvl="2" indent="-342900">
              <a:spcBef>
                <a:spcPct val="20000"/>
              </a:spcBef>
            </a:pPr>
            <a:r>
              <a:rPr lang="en-US" sz="2400" b="1" dirty="0">
                <a:solidFill>
                  <a:schemeClr val="tx1">
                    <a:lumMod val="75000"/>
                    <a:lumOff val="25000"/>
                  </a:schemeClr>
                </a:solidFill>
              </a:rPr>
              <a:t>Key Point #3: Evaluate accessibility &amp; fall hazards – know your limits.</a:t>
            </a:r>
          </a:p>
          <a:p>
            <a:pPr marL="1257300" lvl="2" indent="-342900">
              <a:spcBef>
                <a:spcPct val="20000"/>
              </a:spcBef>
            </a:pPr>
            <a:r>
              <a:rPr lang="en-US" sz="2800" b="1" dirty="0">
                <a:solidFill>
                  <a:schemeClr val="tx1">
                    <a:lumMod val="75000"/>
                    <a:lumOff val="25000"/>
                  </a:schemeClr>
                </a:solidFill>
              </a:rPr>
              <a:t>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Housing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2489126"/>
            <a:ext cx="4495800" cy="234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483265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yScaleGears_Housing_Health"/>
          <p:cNvPicPr>
            <a:picLocks noChangeAspect="1" noChangeArrowheads="1"/>
          </p:cNvPicPr>
          <p:nvPr/>
        </p:nvPicPr>
        <p:blipFill>
          <a:blip r:embed="rId2" cstate="print">
            <a:extLst>
              <a:ext uri="{28A0092B-C50C-407E-A947-70E740481C1C}">
                <a14:useLocalDpi xmlns:a14="http://schemas.microsoft.com/office/drawing/2010/main" val="0"/>
              </a:ext>
            </a:extLst>
          </a:blip>
          <a:srcRect l="7675" t="52121" r="5803" b="2850"/>
          <a:stretch>
            <a:fillRect/>
          </a:stretch>
        </p:blipFill>
        <p:spPr bwMode="auto">
          <a:xfrm>
            <a:off x="1242217" y="1616868"/>
            <a:ext cx="6656388" cy="2460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ctangle 3"/>
          <p:cNvSpPr>
            <a:spLocks noChangeArrowheads="1"/>
          </p:cNvSpPr>
          <p:nvPr/>
        </p:nvSpPr>
        <p:spPr bwMode="auto">
          <a:xfrm>
            <a:off x="-3176" y="468312"/>
            <a:ext cx="9147175" cy="768350"/>
          </a:xfrm>
          <a:prstGeom prst="rect">
            <a:avLst/>
          </a:prstGeom>
          <a:solidFill>
            <a:srgbClr val="E77D35"/>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4"/>
          <p:cNvSpPr txBox="1">
            <a:spLocks noChangeArrowheads="1"/>
          </p:cNvSpPr>
          <p:nvPr/>
        </p:nvSpPr>
        <p:spPr bwMode="auto">
          <a:xfrm>
            <a:off x="0" y="514350"/>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Calibri" panose="020F0502020204030204" pitchFamily="34" charset="0"/>
              </a:rPr>
              <a:t>HEALTH</a:t>
            </a:r>
            <a:r>
              <a:rPr kumimoji="0" lang="en-US" altLang="en-US" sz="3600" b="1" i="0" u="none" strike="noStrike" cap="none" normalizeH="0" dirty="0">
                <a:ln>
                  <a:noFill/>
                </a:ln>
                <a:solidFill>
                  <a:srgbClr val="FFFFFF"/>
                </a:solidFill>
                <a:effectLst/>
                <a:latin typeface="Calibri" panose="020F0502020204030204" pitchFamily="34" charset="0"/>
              </a:rPr>
              <a:t> &amp; WELLNESS</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 Box 4"/>
          <p:cNvSpPr txBox="1">
            <a:spLocks noChangeArrowheads="1"/>
          </p:cNvSpPr>
          <p:nvPr/>
        </p:nvSpPr>
        <p:spPr bwMode="auto">
          <a:xfrm>
            <a:off x="0" y="4324350"/>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i="1" cap="small" dirty="0">
                <a:solidFill>
                  <a:schemeClr val="tx1">
                    <a:lumMod val="65000"/>
                    <a:lumOff val="35000"/>
                  </a:schemeClr>
                </a:solidFill>
                <a:latin typeface="Calibri" panose="020F0502020204030204" pitchFamily="34" charset="0"/>
              </a:rPr>
              <a:t>Will you be able to address your health needs?</a:t>
            </a:r>
            <a:endParaRPr kumimoji="0" lang="en-US" altLang="en-US" sz="2800" b="0" i="1" u="none" strike="noStrike" cap="small" normalizeH="0" dirty="0">
              <a:ln>
                <a:noFill/>
              </a:ln>
              <a:solidFill>
                <a:schemeClr val="tx1">
                  <a:lumMod val="65000"/>
                  <a:lumOff val="35000"/>
                </a:schemeClr>
              </a:solidFill>
              <a:effectLst/>
              <a:latin typeface="Arial" panose="020B0604020202020204" pitchFamily="34" charset="0"/>
            </a:endParaRPr>
          </a:p>
        </p:txBody>
      </p:sp>
    </p:spTree>
    <p:extLst>
      <p:ext uri="{BB962C8B-B14F-4D97-AF65-F5344CB8AC3E}">
        <p14:creationId xmlns:p14="http://schemas.microsoft.com/office/powerpoint/2010/main" val="3570940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054749"/>
            <a:ext cx="9677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#1: Make wellness a priority.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Health &amp; Wellness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5"/>
            <a:ext cx="857250" cy="803275"/>
          </a:xfrm>
          <a:prstGeom prst="rect">
            <a:avLst/>
          </a:prstGeom>
          <a:noFill/>
          <a:ln w="9525" algn="in">
            <a:noFill/>
            <a:miter lim="800000"/>
            <a:headEnd/>
            <a:tailEnd/>
          </a:ln>
          <a:effectLst/>
        </p:spPr>
      </p:pic>
      <p:sp>
        <p:nvSpPr>
          <p:cNvPr id="6" name="TextBox 5"/>
          <p:cNvSpPr txBox="1"/>
          <p:nvPr/>
        </p:nvSpPr>
        <p:spPr>
          <a:xfrm>
            <a:off x="381000" y="2190750"/>
            <a:ext cx="3733800" cy="1661993"/>
          </a:xfrm>
          <a:prstGeom prst="rect">
            <a:avLst/>
          </a:prstGeom>
          <a:noFill/>
        </p:spPr>
        <p:txBody>
          <a:bodyPr wrap="square" rtlCol="0">
            <a:spAutoFit/>
          </a:bodyPr>
          <a:lstStyle/>
          <a:p>
            <a:r>
              <a:rPr lang="en-US" sz="2800" dirty="0"/>
              <a:t>Living independently is highly correlated with one’s physical wellness.</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rotWithShape="1">
          <a:blip r:embed="rId5"/>
          <a:srcRect l="8717" r="4116"/>
          <a:stretch/>
        </p:blipFill>
        <p:spPr>
          <a:xfrm>
            <a:off x="4114800" y="1666133"/>
            <a:ext cx="4495800" cy="257884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7" name="Rectangle 6"/>
          <p:cNvSpPr/>
          <p:nvPr/>
        </p:nvSpPr>
        <p:spPr>
          <a:xfrm>
            <a:off x="0" y="0"/>
            <a:ext cx="9144000" cy="51435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0" y="895350"/>
            <a:ext cx="9144000" cy="3276600"/>
          </a:xfrm>
          <a:prstGeom prst="rect">
            <a:avLst/>
          </a:prstGeom>
          <a:noFill/>
          <a:ln w="9525">
            <a:noFill/>
            <a:miter lim="800000"/>
            <a:headEnd/>
            <a:tailEnd/>
          </a:ln>
        </p:spPr>
        <p:txBody>
          <a:bodyPr anchor="ctr">
            <a:normAutofit/>
          </a:bodyPr>
          <a:lstStyle/>
          <a:p>
            <a:pPr algn="ctr">
              <a:defRPr/>
            </a:pPr>
            <a:r>
              <a:rPr lang="en-US" sz="4400" b="1" dirty="0">
                <a:solidFill>
                  <a:srgbClr val="FF6600"/>
                </a:solidFill>
                <a:latin typeface="+mj-lt"/>
                <a:ea typeface="+mj-ea"/>
                <a:cs typeface="+mj-cs"/>
              </a:rPr>
              <a:t> </a:t>
            </a:r>
            <a:r>
              <a:rPr lang="en-US" sz="4000" b="1" cap="small" dirty="0">
                <a:solidFill>
                  <a:schemeClr val="tx1">
                    <a:lumMod val="75000"/>
                    <a:lumOff val="25000"/>
                  </a:schemeClr>
                </a:solidFill>
                <a:latin typeface="+mj-lt"/>
                <a:ea typeface="+mj-ea"/>
                <a:cs typeface="+mj-cs"/>
              </a:rPr>
              <a:t>A Few Tips And Tricks</a:t>
            </a:r>
          </a:p>
          <a:p>
            <a:pPr algn="ctr">
              <a:defRPr/>
            </a:pPr>
            <a:r>
              <a:rPr lang="en-US" sz="3600" b="1" i="1" cap="small" dirty="0">
                <a:solidFill>
                  <a:schemeClr val="tx1">
                    <a:lumMod val="75000"/>
                    <a:lumOff val="25000"/>
                  </a:schemeClr>
                </a:solidFill>
                <a:latin typeface="+mj-lt"/>
                <a:ea typeface="+mj-ea"/>
                <a:cs typeface="+mj-cs"/>
              </a:rPr>
              <a:t>(For Those Unfamiliar With PowerPoint)                    </a:t>
            </a:r>
          </a:p>
        </p:txBody>
      </p:sp>
    </p:spTree>
    <p:extLst>
      <p:ext uri="{BB962C8B-B14F-4D97-AF65-F5344CB8AC3E}">
        <p14:creationId xmlns:p14="http://schemas.microsoft.com/office/powerpoint/2010/main" val="1514297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05474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#2: Understand resources available to you.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Health &amp; Wellness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5"/>
            <a:ext cx="857250" cy="803275"/>
          </a:xfrm>
          <a:prstGeom prst="rect">
            <a:avLst/>
          </a:prstGeom>
          <a:noFill/>
          <a:ln w="9525" algn="in">
            <a:noFill/>
            <a:miter lim="800000"/>
            <a:headEnd/>
            <a:tailEnd/>
          </a:ln>
          <a:effectLst/>
        </p:spPr>
      </p:pic>
      <p:pic>
        <p:nvPicPr>
          <p:cNvPr id="5122" name="Picture 2" descr="Image result for old women looking at compu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1863803"/>
            <a:ext cx="202882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1752600" y="1639881"/>
            <a:ext cx="5279967" cy="276066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05474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#3: Make your wishes known.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Health &amp; Wellness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5"/>
            <a:ext cx="857250" cy="803275"/>
          </a:xfrm>
          <a:prstGeom prst="rect">
            <a:avLst/>
          </a:prstGeom>
          <a:noFill/>
          <a:ln w="9525" algn="in">
            <a:noFill/>
            <a:miter lim="800000"/>
            <a:headEnd/>
            <a:tailEnd/>
          </a:ln>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4078" y="1809750"/>
            <a:ext cx="3545522" cy="2362199"/>
          </a:xfrm>
          <a:prstGeom prst="rect">
            <a:avLst/>
          </a:prstGeom>
        </p:spPr>
      </p:pic>
      <p:pic>
        <p:nvPicPr>
          <p:cNvPr id="34818" name="Picture 2" descr="Image result for intensive care room"/>
          <p:cNvPicPr>
            <a:picLocks noChangeAspect="1" noChangeArrowheads="1"/>
          </p:cNvPicPr>
          <p:nvPr/>
        </p:nvPicPr>
        <p:blipFill>
          <a:blip r:embed="rId6" cstate="print"/>
          <a:srcRect/>
          <a:stretch>
            <a:fillRect/>
          </a:stretch>
        </p:blipFill>
        <p:spPr bwMode="auto">
          <a:xfrm>
            <a:off x="685799" y="1809750"/>
            <a:ext cx="3815861" cy="2362200"/>
          </a:xfrm>
          <a:prstGeom prst="rect">
            <a:avLst/>
          </a:prstGeom>
          <a:noFill/>
        </p:spPr>
      </p:pic>
      <p:sp>
        <p:nvSpPr>
          <p:cNvPr id="12" name="Rectangle 11"/>
          <p:cNvSpPr/>
          <p:nvPr/>
        </p:nvSpPr>
        <p:spPr>
          <a:xfrm>
            <a:off x="685800" y="1809750"/>
            <a:ext cx="3810000" cy="23622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19200" y="2141607"/>
            <a:ext cx="3352800" cy="353943"/>
          </a:xfrm>
          <a:prstGeom prst="rect">
            <a:avLst/>
          </a:prstGeom>
          <a:noFill/>
        </p:spPr>
        <p:txBody>
          <a:bodyPr wrap="square" rtlCol="0">
            <a:spAutoFit/>
          </a:bodyPr>
          <a:lstStyle/>
          <a:p>
            <a:r>
              <a:rPr lang="en-US" sz="1700" i="1" dirty="0">
                <a:solidFill>
                  <a:schemeClr val="bg1"/>
                </a:solidFill>
                <a:latin typeface="Maiandra GD" pitchFamily="34" charset="0"/>
                <a:cs typeface="Sakkal Majalla" pitchFamily="2" charset="-78"/>
              </a:rPr>
              <a:t>Who will choose if you cannot?</a:t>
            </a:r>
          </a:p>
        </p:txBody>
      </p:sp>
      <p:sp>
        <p:nvSpPr>
          <p:cNvPr id="14" name="Rectangle 13"/>
          <p:cNvSpPr/>
          <p:nvPr/>
        </p:nvSpPr>
        <p:spPr>
          <a:xfrm>
            <a:off x="685800" y="1809750"/>
            <a:ext cx="7543800" cy="2362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054749"/>
            <a:ext cx="10058400" cy="2074414"/>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#1: Make wellness a priority.</a:t>
            </a:r>
          </a:p>
          <a:p>
            <a:pPr marL="1257300" lvl="2" indent="-342900">
              <a:spcBef>
                <a:spcPct val="20000"/>
              </a:spcBef>
            </a:pPr>
            <a:r>
              <a:rPr lang="en-US" sz="2800" b="1" dirty="0">
                <a:solidFill>
                  <a:schemeClr val="tx1">
                    <a:lumMod val="75000"/>
                    <a:lumOff val="25000"/>
                  </a:schemeClr>
                </a:solidFill>
              </a:rPr>
              <a:t>Key Point #2: Understand resources available to you. </a:t>
            </a:r>
          </a:p>
          <a:p>
            <a:pPr marL="1257300" lvl="2" indent="-342900">
              <a:spcBef>
                <a:spcPct val="20000"/>
              </a:spcBef>
            </a:pPr>
            <a:r>
              <a:rPr lang="en-US" sz="2800" b="1" dirty="0">
                <a:solidFill>
                  <a:schemeClr val="tx1">
                    <a:lumMod val="75000"/>
                    <a:lumOff val="25000"/>
                  </a:schemeClr>
                </a:solidFill>
              </a:rPr>
              <a:t>Key Point #3: Make your wishes known.</a:t>
            </a:r>
          </a:p>
          <a:p>
            <a:pPr marL="1257300" lvl="2" indent="-342900">
              <a:spcBef>
                <a:spcPct val="20000"/>
              </a:spcBef>
            </a:pPr>
            <a:r>
              <a:rPr lang="en-US" sz="2800" b="1" dirty="0">
                <a:solidFill>
                  <a:schemeClr val="tx1">
                    <a:lumMod val="75000"/>
                    <a:lumOff val="25000"/>
                  </a:schemeClr>
                </a:solidFill>
              </a:rPr>
              <a:t>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Health &amp; Wellness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5"/>
            <a:ext cx="857250" cy="803275"/>
          </a:xfrm>
          <a:prstGeom prst="rect">
            <a:avLst/>
          </a:prstGeom>
          <a:noFill/>
          <a:ln w="9525" algn="in">
            <a:noFill/>
            <a:miter lim="800000"/>
            <a:headEnd/>
            <a:tailEnd/>
          </a:ln>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2724150"/>
            <a:ext cx="3200400" cy="21451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176" y="468312"/>
            <a:ext cx="9147175" cy="768350"/>
          </a:xfrm>
          <a:prstGeom prst="rect">
            <a:avLst/>
          </a:prstGeom>
          <a:solidFill>
            <a:srgbClr val="F4B042"/>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4"/>
          <p:cNvSpPr txBox="1">
            <a:spLocks noChangeArrowheads="1"/>
          </p:cNvSpPr>
          <p:nvPr/>
        </p:nvSpPr>
        <p:spPr bwMode="auto">
          <a:xfrm>
            <a:off x="0" y="554038"/>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FFFFFF"/>
                </a:solidFill>
                <a:latin typeface="Calibri" panose="020F0502020204030204" pitchFamily="34" charset="0"/>
              </a:rPr>
              <a:t>TRANSPORTATION</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 Box 4"/>
          <p:cNvSpPr txBox="1">
            <a:spLocks noChangeArrowheads="1"/>
          </p:cNvSpPr>
          <p:nvPr/>
        </p:nvSpPr>
        <p:spPr bwMode="auto">
          <a:xfrm>
            <a:off x="0" y="4019550"/>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i="1" cap="small" dirty="0">
                <a:solidFill>
                  <a:schemeClr val="tx1">
                    <a:lumMod val="65000"/>
                    <a:lumOff val="35000"/>
                  </a:schemeClr>
                </a:solidFill>
                <a:latin typeface="Calibri" panose="020F0502020204030204" pitchFamily="34" charset="0"/>
              </a:rPr>
              <a:t>Will you be able to get where you need to go          safely and affordably?</a:t>
            </a:r>
            <a:endParaRPr kumimoji="0" lang="en-US" altLang="en-US" sz="2800" b="0" i="1" u="none" strike="noStrike" cap="small" normalizeH="0" dirty="0">
              <a:ln>
                <a:noFill/>
              </a:ln>
              <a:solidFill>
                <a:schemeClr val="tx1">
                  <a:lumMod val="65000"/>
                  <a:lumOff val="35000"/>
                </a:schemeClr>
              </a:solidFill>
              <a:effectLst/>
              <a:latin typeface="Arial" panose="020B0604020202020204" pitchFamily="34" charset="0"/>
            </a:endParaRPr>
          </a:p>
        </p:txBody>
      </p:sp>
      <p:pic>
        <p:nvPicPr>
          <p:cNvPr id="5122" name="Picture 2" descr="GrayScaleGears_Transportation_Finance"/>
          <p:cNvPicPr>
            <a:picLocks noChangeAspect="1" noChangeArrowheads="1"/>
          </p:cNvPicPr>
          <p:nvPr/>
        </p:nvPicPr>
        <p:blipFill>
          <a:blip r:embed="rId2" cstate="print">
            <a:extLst>
              <a:ext uri="{28A0092B-C50C-407E-A947-70E740481C1C}">
                <a14:useLocalDpi xmlns:a14="http://schemas.microsoft.com/office/drawing/2010/main" val="0"/>
              </a:ext>
            </a:extLst>
          </a:blip>
          <a:srcRect l="6807" t="7671" r="5501" b="48656"/>
          <a:stretch>
            <a:fillRect/>
          </a:stretch>
        </p:blipFill>
        <p:spPr bwMode="auto">
          <a:xfrm>
            <a:off x="1143000" y="1546225"/>
            <a:ext cx="6780213" cy="239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489239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5474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#1: Safe driving is about abilities, not age.</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Transportation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8678" name="Picture 6" descr="Image result for reaction time older drivers"/>
          <p:cNvPicPr>
            <a:picLocks noChangeAspect="1" noChangeArrowheads="1"/>
          </p:cNvPicPr>
          <p:nvPr/>
        </p:nvPicPr>
        <p:blipFill>
          <a:blip r:embed="rId4" cstate="print"/>
          <a:srcRect t="7213" b="13438"/>
          <a:stretch>
            <a:fillRect/>
          </a:stretch>
        </p:blipFill>
        <p:spPr bwMode="auto">
          <a:xfrm>
            <a:off x="1962430" y="1733550"/>
            <a:ext cx="5276570" cy="2590800"/>
          </a:xfrm>
          <a:prstGeom prst="rect">
            <a:avLst/>
          </a:prstGeom>
          <a:noFill/>
        </p:spPr>
      </p:pic>
    </p:spTree>
    <p:extLst>
      <p:ext uri="{BB962C8B-B14F-4D97-AF65-F5344CB8AC3E}">
        <p14:creationId xmlns:p14="http://schemas.microsoft.com/office/powerpoint/2010/main" val="3256827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8801"/>
          <a:stretch/>
        </p:blipFill>
        <p:spPr>
          <a:xfrm>
            <a:off x="2338388" y="1774048"/>
            <a:ext cx="2462212" cy="2245502"/>
          </a:xfrm>
          <a:prstGeom prst="rect">
            <a:avLst/>
          </a:prstGeom>
        </p:spPr>
      </p:pic>
      <p:sp>
        <p:nvSpPr>
          <p:cNvPr id="3" name="Rectangle 2"/>
          <p:cNvSpPr/>
          <p:nvPr/>
        </p:nvSpPr>
        <p:spPr>
          <a:xfrm>
            <a:off x="-533400" y="105474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#2: Focus on getting where you need to go. </a:t>
            </a:r>
            <a:r>
              <a:rPr lang="en-US" sz="2800" dirty="0"/>
              <a:t>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Transportation                     </a:t>
            </a:r>
          </a:p>
        </p:txBody>
      </p:sp>
      <p:pic>
        <p:nvPicPr>
          <p:cNvPr id="1026" name="Picture 2" descr="000"/>
          <p:cNvPicPr>
            <a:picLocks noChangeAspect="1" noChangeArrowheads="1"/>
          </p:cNvPicPr>
          <p:nvPr/>
        </p:nvPicPr>
        <p:blipFill>
          <a:blip r:embed="rId4"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17" name="Picture 7" descr="Image result for getting around older adult"/>
          <p:cNvPicPr>
            <a:picLocks noChangeAspect="1" noChangeArrowheads="1"/>
          </p:cNvPicPr>
          <p:nvPr/>
        </p:nvPicPr>
        <p:blipFill>
          <a:blip r:embed="rId5" cstate="print"/>
          <a:srcRect l="18065" r="18710"/>
          <a:stretch>
            <a:fillRect/>
          </a:stretch>
        </p:blipFill>
        <p:spPr bwMode="auto">
          <a:xfrm>
            <a:off x="0" y="1733550"/>
            <a:ext cx="2584368" cy="2289012"/>
          </a:xfrm>
          <a:prstGeom prst="rect">
            <a:avLst/>
          </a:prstGeom>
          <a:noFill/>
        </p:spPr>
      </p:pic>
      <p:pic>
        <p:nvPicPr>
          <p:cNvPr id="30739" name="Picture 19" descr="Related image"/>
          <p:cNvPicPr>
            <a:picLocks noChangeAspect="1" noChangeArrowheads="1"/>
          </p:cNvPicPr>
          <p:nvPr/>
        </p:nvPicPr>
        <p:blipFill>
          <a:blip r:embed="rId6" cstate="print"/>
          <a:srcRect r="17391" b="31660"/>
          <a:stretch>
            <a:fillRect/>
          </a:stretch>
        </p:blipFill>
        <p:spPr bwMode="auto">
          <a:xfrm>
            <a:off x="4730427" y="1774048"/>
            <a:ext cx="4413573" cy="2245502"/>
          </a:xfrm>
          <a:prstGeom prst="rect">
            <a:avLst/>
          </a:prstGeom>
          <a:noFill/>
        </p:spPr>
      </p:pic>
      <p:pic>
        <p:nvPicPr>
          <p:cNvPr id="26" name="Picture 15" descr="Related image"/>
          <p:cNvPicPr>
            <a:picLocks noChangeAspect="1" noChangeArrowheads="1"/>
          </p:cNvPicPr>
          <p:nvPr/>
        </p:nvPicPr>
        <p:blipFill>
          <a:blip r:embed="rId7" cstate="print"/>
          <a:srcRect l="11252" r="28843"/>
          <a:stretch>
            <a:fillRect/>
          </a:stretch>
        </p:blipFill>
        <p:spPr bwMode="auto">
          <a:xfrm>
            <a:off x="7226893" y="1774048"/>
            <a:ext cx="1917108" cy="2245502"/>
          </a:xfrm>
          <a:prstGeom prst="rect">
            <a:avLst/>
          </a:prstGeom>
          <a:noFill/>
        </p:spPr>
      </p:pic>
      <p:sp>
        <p:nvSpPr>
          <p:cNvPr id="27" name="Rectangle 26"/>
          <p:cNvSpPr/>
          <p:nvPr/>
        </p:nvSpPr>
        <p:spPr>
          <a:xfrm>
            <a:off x="-152400" y="1733550"/>
            <a:ext cx="9448800" cy="2286000"/>
          </a:xfrm>
          <a:prstGeom prst="rect">
            <a:avLst/>
          </a:prstGeom>
          <a:noFill/>
          <a:ln w="793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5474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#3: Develop a plan.</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Transportation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6626" name="Picture 2" descr="Image result for reaction time test"/>
          <p:cNvPicPr>
            <a:picLocks noChangeAspect="1" noChangeArrowheads="1"/>
          </p:cNvPicPr>
          <p:nvPr/>
        </p:nvPicPr>
        <p:blipFill>
          <a:blip r:embed="rId4" cstate="print"/>
          <a:srcRect/>
          <a:stretch>
            <a:fillRect/>
          </a:stretch>
        </p:blipFill>
        <p:spPr bwMode="auto">
          <a:xfrm>
            <a:off x="457200" y="1809750"/>
            <a:ext cx="4419600" cy="2486025"/>
          </a:xfrm>
          <a:prstGeom prst="rect">
            <a:avLst/>
          </a:prstGeom>
          <a:noFill/>
        </p:spPr>
      </p:pic>
      <p:pic>
        <p:nvPicPr>
          <p:cNvPr id="26628" name="Picture 4" descr="Image result for handing over the keys older driver"/>
          <p:cNvPicPr>
            <a:picLocks noChangeAspect="1" noChangeArrowheads="1"/>
          </p:cNvPicPr>
          <p:nvPr/>
        </p:nvPicPr>
        <p:blipFill>
          <a:blip r:embed="rId5" cstate="print"/>
          <a:srcRect/>
          <a:stretch>
            <a:fillRect/>
          </a:stretch>
        </p:blipFill>
        <p:spPr bwMode="auto">
          <a:xfrm>
            <a:off x="5029200" y="1796948"/>
            <a:ext cx="3638550" cy="2517878"/>
          </a:xfrm>
          <a:prstGeom prst="rect">
            <a:avLst/>
          </a:prstGeom>
          <a:noFill/>
        </p:spPr>
      </p:pic>
    </p:spTree>
    <p:extLst>
      <p:ext uri="{BB962C8B-B14F-4D97-AF65-F5344CB8AC3E}">
        <p14:creationId xmlns:p14="http://schemas.microsoft.com/office/powerpoint/2010/main" val="1493972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54749"/>
            <a:ext cx="9296400" cy="1557349"/>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#1: Safe driving is about abilities, not age.</a:t>
            </a:r>
          </a:p>
          <a:p>
            <a:pPr marL="1257300" lvl="2" indent="-342900">
              <a:spcBef>
                <a:spcPct val="20000"/>
              </a:spcBef>
            </a:pPr>
            <a:r>
              <a:rPr lang="en-US" sz="2800" b="1" dirty="0">
                <a:solidFill>
                  <a:schemeClr val="tx1">
                    <a:lumMod val="75000"/>
                    <a:lumOff val="25000"/>
                  </a:schemeClr>
                </a:solidFill>
              </a:rPr>
              <a:t>Key Point #2: Focus on getting where you need to go. </a:t>
            </a:r>
          </a:p>
          <a:p>
            <a:pPr marL="1257300" lvl="2" indent="-342900">
              <a:spcBef>
                <a:spcPct val="20000"/>
              </a:spcBef>
            </a:pPr>
            <a:r>
              <a:rPr lang="en-US" sz="2800" b="1" dirty="0">
                <a:solidFill>
                  <a:schemeClr val="tx1">
                    <a:lumMod val="75000"/>
                    <a:lumOff val="25000"/>
                  </a:schemeClr>
                </a:solidFill>
              </a:rPr>
              <a:t>Key Point #3: Develop a plan.</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Transportation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6" name="Picture 1" descr="C:\Users\cdavis\Dropbox\Aging in Place Workbook\Workbook_Draft Content\000.png"/>
          <p:cNvPicPr>
            <a:picLocks noChangeAspect="1" noChangeArrowheads="1"/>
          </p:cNvPicPr>
          <p:nvPr/>
        </p:nvPicPr>
        <p:blipFill>
          <a:blip r:embed="rId4" cstate="print"/>
          <a:srcRect t="61852" b="20370"/>
          <a:stretch>
            <a:fillRect/>
          </a:stretch>
        </p:blipFill>
        <p:spPr bwMode="auto">
          <a:xfrm>
            <a:off x="904319" y="2724150"/>
            <a:ext cx="7325281" cy="1673419"/>
          </a:xfrm>
          <a:prstGeom prst="rect">
            <a:avLst/>
          </a:prstGeom>
          <a:noFill/>
        </p:spPr>
      </p:pic>
    </p:spTree>
    <p:extLst>
      <p:ext uri="{BB962C8B-B14F-4D97-AF65-F5344CB8AC3E}">
        <p14:creationId xmlns:p14="http://schemas.microsoft.com/office/powerpoint/2010/main" val="1058994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176" y="468312"/>
            <a:ext cx="9147175" cy="768350"/>
          </a:xfrm>
          <a:prstGeom prst="rect">
            <a:avLst/>
          </a:prstGeom>
          <a:solidFill>
            <a:srgbClr val="48985C"/>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4"/>
          <p:cNvSpPr txBox="1">
            <a:spLocks noChangeArrowheads="1"/>
          </p:cNvSpPr>
          <p:nvPr/>
        </p:nvSpPr>
        <p:spPr bwMode="auto">
          <a:xfrm>
            <a:off x="0" y="554038"/>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FFFFFF"/>
                </a:solidFill>
                <a:latin typeface="Calibri" panose="020F0502020204030204" pitchFamily="34" charset="0"/>
              </a:rPr>
              <a:t>PERSONAL FINANCE</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 Box 4"/>
          <p:cNvSpPr txBox="1">
            <a:spLocks noChangeArrowheads="1"/>
          </p:cNvSpPr>
          <p:nvPr/>
        </p:nvSpPr>
        <p:spPr bwMode="auto">
          <a:xfrm>
            <a:off x="0" y="4211638"/>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i="1" cap="small" dirty="0">
                <a:solidFill>
                  <a:schemeClr val="tx1">
                    <a:lumMod val="65000"/>
                    <a:lumOff val="35000"/>
                  </a:schemeClr>
                </a:solidFill>
                <a:latin typeface="Calibri" panose="020F0502020204030204" pitchFamily="34" charset="0"/>
              </a:rPr>
              <a:t>Will you have sufficient financial resources?</a:t>
            </a:r>
            <a:endParaRPr kumimoji="0" lang="en-US" altLang="en-US" sz="2800" b="0" i="1" u="none" strike="noStrike" cap="small" normalizeH="0" dirty="0">
              <a:ln>
                <a:noFill/>
              </a:ln>
              <a:solidFill>
                <a:schemeClr val="tx1">
                  <a:lumMod val="65000"/>
                  <a:lumOff val="35000"/>
                </a:schemeClr>
              </a:solidFill>
              <a:effectLst/>
              <a:latin typeface="Arial" panose="020B0604020202020204" pitchFamily="34" charset="0"/>
            </a:endParaRPr>
          </a:p>
        </p:txBody>
      </p:sp>
      <p:pic>
        <p:nvPicPr>
          <p:cNvPr id="4098" name="Picture 2" descr="GrayScaleGears_Transportation_Finance"/>
          <p:cNvPicPr>
            <a:picLocks noChangeAspect="1" noChangeArrowheads="1"/>
          </p:cNvPicPr>
          <p:nvPr/>
        </p:nvPicPr>
        <p:blipFill>
          <a:blip r:embed="rId2" cstate="print">
            <a:extLst>
              <a:ext uri="{28A0092B-C50C-407E-A947-70E740481C1C}">
                <a14:useLocalDpi xmlns:a14="http://schemas.microsoft.com/office/drawing/2010/main" val="0"/>
              </a:ext>
            </a:extLst>
          </a:blip>
          <a:srcRect l="7217" t="52760" r="5852" b="3297"/>
          <a:stretch>
            <a:fillRect/>
          </a:stretch>
        </p:blipFill>
        <p:spPr bwMode="auto">
          <a:xfrm>
            <a:off x="1219200" y="1631950"/>
            <a:ext cx="6650038"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936678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805164"/>
            <a:ext cx="9296400" cy="954107"/>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#1: Develop a clear picture of your post-retirement finances.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Personal Finance</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5"/>
            <a:ext cx="857250" cy="803275"/>
          </a:xfrm>
          <a:prstGeom prst="rect">
            <a:avLst/>
          </a:prstGeom>
          <a:noFill/>
          <a:ln w="9525" algn="in">
            <a:noFill/>
            <a:miter lim="800000"/>
            <a:headEnd/>
            <a:tailEnd/>
          </a:ln>
          <a:effectLst/>
        </p:spPr>
      </p:pic>
      <p:pic>
        <p:nvPicPr>
          <p:cNvPr id="3074" name="Picture 2" descr="000"/>
          <p:cNvPicPr>
            <a:picLocks noChangeAspect="1" noChangeArrowheads="1"/>
          </p:cNvPicPr>
          <p:nvPr/>
        </p:nvPicPr>
        <p:blipFill>
          <a:blip r:embed="rId3" cstate="print"/>
          <a:srcRect l="71078" t="13353" r="4411" b="67574"/>
          <a:stretch>
            <a:fillRect/>
          </a:stretch>
        </p:blipFill>
        <p:spPr bwMode="auto">
          <a:xfrm>
            <a:off x="8264525" y="4324350"/>
            <a:ext cx="803275" cy="803275"/>
          </a:xfrm>
          <a:prstGeom prst="rect">
            <a:avLst/>
          </a:prstGeom>
          <a:noFill/>
          <a:ln w="9525" algn="in">
            <a:noFill/>
            <a:miter lim="800000"/>
            <a:headEnd/>
            <a:tailEnd/>
          </a:ln>
          <a:effectLst/>
        </p:spPr>
      </p:pic>
      <p:pic>
        <p:nvPicPr>
          <p:cNvPr id="4098" name="Picture 2" descr="000"/>
          <p:cNvPicPr>
            <a:picLocks noChangeAspect="1" noChangeArrowheads="1"/>
          </p:cNvPicPr>
          <p:nvPr/>
        </p:nvPicPr>
        <p:blipFill>
          <a:blip r:embed="rId4" cstate="print"/>
          <a:srcRect l="53922" t="33061" r="21568" b="47865"/>
          <a:stretch>
            <a:fillRect/>
          </a:stretch>
        </p:blipFill>
        <p:spPr bwMode="auto">
          <a:xfrm>
            <a:off x="8229600" y="4324350"/>
            <a:ext cx="803275" cy="803275"/>
          </a:xfrm>
          <a:prstGeom prst="rect">
            <a:avLst/>
          </a:prstGeom>
          <a:noFill/>
          <a:ln w="9525" algn="in">
            <a:noFill/>
            <a:miter lim="800000"/>
            <a:headEnd/>
            <a:tailEnd/>
          </a:ln>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868576"/>
            <a:ext cx="2362200" cy="138897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3195409"/>
            <a:ext cx="1600200" cy="1525524"/>
          </a:xfrm>
          <a:prstGeom prst="rect">
            <a:avLst/>
          </a:prstGeom>
        </p:spPr>
      </p:pic>
      <p:sp>
        <p:nvSpPr>
          <p:cNvPr id="9" name="TextBox 8"/>
          <p:cNvSpPr txBox="1"/>
          <p:nvPr/>
        </p:nvSpPr>
        <p:spPr>
          <a:xfrm>
            <a:off x="3352800" y="1868275"/>
            <a:ext cx="4800600" cy="1200329"/>
          </a:xfrm>
          <a:prstGeom prst="rect">
            <a:avLst/>
          </a:prstGeom>
          <a:noFill/>
        </p:spPr>
        <p:txBody>
          <a:bodyPr wrap="square" rtlCol="0">
            <a:spAutoFit/>
          </a:bodyPr>
          <a:lstStyle/>
          <a:p>
            <a:r>
              <a:rPr lang="en-US" sz="2400" b="1" dirty="0">
                <a:solidFill>
                  <a:srgbClr val="414141"/>
                </a:solidFill>
              </a:rPr>
              <a:t>Anticipated Expenses:</a:t>
            </a:r>
          </a:p>
          <a:p>
            <a:r>
              <a:rPr lang="en-US" sz="2400" dirty="0">
                <a:solidFill>
                  <a:srgbClr val="414141"/>
                </a:solidFill>
              </a:rPr>
              <a:t>Travel, mortgage, health insurance…</a:t>
            </a:r>
          </a:p>
          <a:p>
            <a:endParaRPr lang="en-US" sz="2400" dirty="0">
              <a:solidFill>
                <a:srgbClr val="414141"/>
              </a:solidFill>
            </a:endParaRPr>
          </a:p>
        </p:txBody>
      </p:sp>
      <p:sp>
        <p:nvSpPr>
          <p:cNvPr id="14" name="TextBox 13"/>
          <p:cNvSpPr txBox="1"/>
          <p:nvPr/>
        </p:nvSpPr>
        <p:spPr>
          <a:xfrm>
            <a:off x="3318164" y="3367864"/>
            <a:ext cx="4800600" cy="1107996"/>
          </a:xfrm>
          <a:prstGeom prst="rect">
            <a:avLst/>
          </a:prstGeom>
          <a:noFill/>
        </p:spPr>
        <p:txBody>
          <a:bodyPr wrap="square" rtlCol="0">
            <a:spAutoFit/>
          </a:bodyPr>
          <a:lstStyle/>
          <a:p>
            <a:r>
              <a:rPr lang="en-US" sz="2400" b="1" dirty="0">
                <a:solidFill>
                  <a:srgbClr val="414141"/>
                </a:solidFill>
              </a:rPr>
              <a:t>Unanticipated Expenses:</a:t>
            </a:r>
          </a:p>
          <a:p>
            <a:r>
              <a:rPr lang="en-US" sz="2400" dirty="0">
                <a:solidFill>
                  <a:srgbClr val="414141"/>
                </a:solidFill>
              </a:rPr>
              <a:t>Home repair, medical emergency…</a:t>
            </a:r>
          </a:p>
          <a:p>
            <a:endParaRPr lang="en-US" dirty="0">
              <a:solidFill>
                <a:srgbClr val="41414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7" name="Rectangle 6"/>
          <p:cNvSpPr/>
          <p:nvPr/>
        </p:nvSpPr>
        <p:spPr>
          <a:xfrm>
            <a:off x="0" y="0"/>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0" y="895350"/>
            <a:ext cx="9144000" cy="3276600"/>
          </a:xfrm>
          <a:prstGeom prst="rect">
            <a:avLst/>
          </a:prstGeom>
          <a:noFill/>
          <a:ln w="9525">
            <a:noFill/>
            <a:miter lim="800000"/>
            <a:headEnd/>
            <a:tailEnd/>
          </a:ln>
        </p:spPr>
        <p:txBody>
          <a:bodyPr anchor="ctr">
            <a:normAutofit/>
          </a:bodyPr>
          <a:lstStyle/>
          <a:p>
            <a:pPr algn="ctr">
              <a:defRPr/>
            </a:pPr>
            <a:r>
              <a:rPr lang="en-US" sz="4400" b="1" dirty="0">
                <a:solidFill>
                  <a:srgbClr val="FF6600"/>
                </a:solidFill>
                <a:latin typeface="+mj-lt"/>
                <a:ea typeface="+mj-ea"/>
                <a:cs typeface="+mj-cs"/>
              </a:rPr>
              <a:t> </a:t>
            </a:r>
            <a:r>
              <a:rPr lang="en-US" sz="4000" b="1" cap="small" dirty="0">
                <a:solidFill>
                  <a:schemeClr val="tx1">
                    <a:lumMod val="75000"/>
                    <a:lumOff val="25000"/>
                  </a:schemeClr>
                </a:solidFill>
                <a:latin typeface="+mj-lt"/>
                <a:ea typeface="+mj-ea"/>
                <a:cs typeface="+mj-cs"/>
              </a:rPr>
              <a:t>Accessing The Script</a:t>
            </a:r>
          </a:p>
          <a:p>
            <a:pPr algn="ctr">
              <a:defRPr/>
            </a:pPr>
            <a:r>
              <a:rPr lang="en-US" sz="3600" b="1" i="1" cap="small" dirty="0">
                <a:solidFill>
                  <a:schemeClr val="tx1">
                    <a:lumMod val="75000"/>
                    <a:lumOff val="25000"/>
                  </a:schemeClr>
                </a:solidFill>
              </a:rPr>
              <a:t>(Look Down)           </a:t>
            </a:r>
          </a:p>
          <a:p>
            <a:pPr algn="ctr">
              <a:defRPr/>
            </a:pPr>
            <a:r>
              <a:rPr lang="en-US" sz="3600" b="1" i="1" cap="small" dirty="0">
                <a:solidFill>
                  <a:schemeClr val="tx1">
                    <a:lumMod val="75000"/>
                    <a:lumOff val="25000"/>
                  </a:schemeClr>
                </a:solidFill>
                <a:latin typeface="+mj-lt"/>
                <a:ea typeface="+mj-ea"/>
                <a:cs typeface="+mj-cs"/>
              </a:rPr>
              <a:t>           </a:t>
            </a:r>
          </a:p>
        </p:txBody>
      </p:sp>
      <p:pic>
        <p:nvPicPr>
          <p:cNvPr id="2" name="Picture 1"/>
          <p:cNvPicPr>
            <a:picLocks noChangeAspect="1"/>
          </p:cNvPicPr>
          <p:nvPr/>
        </p:nvPicPr>
        <p:blipFill rotWithShape="1">
          <a:blip r:embed="rId4"/>
          <a:srcRect l="53556" t="2593" b="6296"/>
          <a:stretch/>
        </p:blipFill>
        <p:spPr>
          <a:xfrm>
            <a:off x="381000" y="57150"/>
            <a:ext cx="8458200" cy="4977792"/>
          </a:xfrm>
          <a:prstGeom prst="rect">
            <a:avLst/>
          </a:prstGeom>
        </p:spPr>
      </p:pic>
      <p:sp>
        <p:nvSpPr>
          <p:cNvPr id="4" name="Rectangle 3"/>
          <p:cNvSpPr/>
          <p:nvPr/>
        </p:nvSpPr>
        <p:spPr>
          <a:xfrm>
            <a:off x="3048000" y="1123950"/>
            <a:ext cx="46482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83843" y="1326118"/>
            <a:ext cx="4131357" cy="1815882"/>
          </a:xfrm>
          <a:prstGeom prst="rect">
            <a:avLst/>
          </a:prstGeom>
        </p:spPr>
        <p:txBody>
          <a:bodyPr wrap="square">
            <a:spAutoFit/>
          </a:bodyPr>
          <a:lstStyle/>
          <a:p>
            <a:pPr algn="ctr"/>
            <a:r>
              <a:rPr lang="en-US" sz="2800" b="1" cap="small" dirty="0">
                <a:solidFill>
                  <a:schemeClr val="tx1">
                    <a:lumMod val="75000"/>
                    <a:lumOff val="25000"/>
                  </a:schemeClr>
                </a:solidFill>
              </a:rPr>
              <a:t>To view the notes, or edit your slides, make sure the slide show is in “normal” mode:</a:t>
            </a:r>
            <a:endParaRPr lang="en-US" sz="2800" dirty="0"/>
          </a:p>
        </p:txBody>
      </p:sp>
      <p:cxnSp>
        <p:nvCxnSpPr>
          <p:cNvPr id="10" name="Straight Arrow Connector 9"/>
          <p:cNvCxnSpPr/>
          <p:nvPr/>
        </p:nvCxnSpPr>
        <p:spPr>
          <a:xfrm>
            <a:off x="6324600" y="2647950"/>
            <a:ext cx="762000" cy="2133600"/>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737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77303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#2: Get advice.   </a:t>
            </a:r>
          </a:p>
        </p:txBody>
      </p:sp>
      <p:sp>
        <p:nvSpPr>
          <p:cNvPr id="4" name="Title 1"/>
          <p:cNvSpPr txBox="1">
            <a:spLocks/>
          </p:cNvSpPr>
          <p:nvPr/>
        </p:nvSpPr>
        <p:spPr bwMode="auto">
          <a:xfrm>
            <a:off x="-20782" y="50834"/>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1066800" y="4373406"/>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Personal Finance</a:t>
            </a:r>
          </a:p>
        </p:txBody>
      </p:sp>
      <p:pic>
        <p:nvPicPr>
          <p:cNvPr id="4098" name="Picture 2" descr="000"/>
          <p:cNvPicPr>
            <a:picLocks noChangeAspect="1" noChangeArrowheads="1"/>
          </p:cNvPicPr>
          <p:nvPr/>
        </p:nvPicPr>
        <p:blipFill>
          <a:blip r:embed="rId3" cstate="print"/>
          <a:srcRect l="53922" t="33061" r="21568" b="47865"/>
          <a:stretch>
            <a:fillRect/>
          </a:stretch>
        </p:blipFill>
        <p:spPr bwMode="auto">
          <a:xfrm>
            <a:off x="8077200" y="4157003"/>
            <a:ext cx="803275" cy="803275"/>
          </a:xfrm>
          <a:prstGeom prst="rect">
            <a:avLst/>
          </a:prstGeom>
          <a:noFill/>
          <a:ln w="9525" algn="in">
            <a:noFill/>
            <a:miter lim="800000"/>
            <a:headEnd/>
            <a:tailEnd/>
          </a:ln>
          <a:effectLst/>
        </p:spPr>
      </p:pic>
      <p:sp>
        <p:nvSpPr>
          <p:cNvPr id="13" name="object 6"/>
          <p:cNvSpPr txBox="1"/>
          <p:nvPr/>
        </p:nvSpPr>
        <p:spPr>
          <a:xfrm>
            <a:off x="1044563" y="1692822"/>
            <a:ext cx="406400" cy="757555"/>
          </a:xfrm>
          <a:prstGeom prst="rect">
            <a:avLst/>
          </a:prstGeom>
        </p:spPr>
        <p:txBody>
          <a:bodyPr vert="horz" wrap="square" lIns="0" tIns="12700" rIns="0" bIns="0" rtlCol="0">
            <a:spAutoFit/>
          </a:bodyPr>
          <a:lstStyle/>
          <a:p>
            <a:pPr marL="12700">
              <a:lnSpc>
                <a:spcPct val="100000"/>
              </a:lnSpc>
              <a:spcBef>
                <a:spcPts val="100"/>
              </a:spcBef>
            </a:pPr>
            <a:r>
              <a:rPr sz="4800" b="1" spc="180" dirty="0">
                <a:solidFill>
                  <a:srgbClr val="48985C"/>
                </a:solidFill>
                <a:latin typeface="Trebuchet MS"/>
                <a:cs typeface="Trebuchet MS"/>
              </a:rPr>
              <a:t>$</a:t>
            </a:r>
            <a:endParaRPr sz="4800" dirty="0">
              <a:solidFill>
                <a:srgbClr val="48985C"/>
              </a:solidFill>
              <a:latin typeface="Trebuchet MS"/>
              <a:cs typeface="Trebuchet MS"/>
            </a:endParaRPr>
          </a:p>
        </p:txBody>
      </p:sp>
      <p:sp>
        <p:nvSpPr>
          <p:cNvPr id="14" name="object 7"/>
          <p:cNvSpPr txBox="1"/>
          <p:nvPr/>
        </p:nvSpPr>
        <p:spPr>
          <a:xfrm>
            <a:off x="1392032" y="1504950"/>
            <a:ext cx="368300" cy="683895"/>
          </a:xfrm>
          <a:prstGeom prst="rect">
            <a:avLst/>
          </a:prstGeom>
        </p:spPr>
        <p:txBody>
          <a:bodyPr vert="horz" wrap="square" lIns="0" tIns="15240" rIns="0" bIns="0" rtlCol="0">
            <a:spAutoFit/>
          </a:bodyPr>
          <a:lstStyle/>
          <a:p>
            <a:pPr marL="12700">
              <a:lnSpc>
                <a:spcPct val="100000"/>
              </a:lnSpc>
              <a:spcBef>
                <a:spcPts val="120"/>
              </a:spcBef>
            </a:pPr>
            <a:r>
              <a:rPr sz="4300" b="1" spc="175" dirty="0">
                <a:solidFill>
                  <a:srgbClr val="48985C"/>
                </a:solidFill>
                <a:latin typeface="Trebuchet MS"/>
                <a:cs typeface="Trebuchet MS"/>
              </a:rPr>
              <a:t>$</a:t>
            </a:r>
            <a:endParaRPr sz="4300" dirty="0">
              <a:solidFill>
                <a:srgbClr val="48985C"/>
              </a:solidFill>
              <a:latin typeface="Trebuchet MS"/>
              <a:cs typeface="Trebuchet MS"/>
            </a:endParaRPr>
          </a:p>
        </p:txBody>
      </p:sp>
      <p:sp>
        <p:nvSpPr>
          <p:cNvPr id="15" name="object 8"/>
          <p:cNvSpPr txBox="1"/>
          <p:nvPr/>
        </p:nvSpPr>
        <p:spPr>
          <a:xfrm>
            <a:off x="1524000" y="2800350"/>
            <a:ext cx="265430" cy="486409"/>
          </a:xfrm>
          <a:prstGeom prst="rect">
            <a:avLst/>
          </a:prstGeom>
        </p:spPr>
        <p:txBody>
          <a:bodyPr vert="horz" wrap="square" lIns="0" tIns="15875" rIns="0" bIns="0" rtlCol="0">
            <a:spAutoFit/>
          </a:bodyPr>
          <a:lstStyle/>
          <a:p>
            <a:pPr marL="12700">
              <a:lnSpc>
                <a:spcPct val="100000"/>
              </a:lnSpc>
              <a:spcBef>
                <a:spcPts val="125"/>
              </a:spcBef>
            </a:pPr>
            <a:r>
              <a:rPr sz="3000" b="1" spc="125" dirty="0">
                <a:solidFill>
                  <a:srgbClr val="48985C"/>
                </a:solidFill>
                <a:latin typeface="Trebuchet MS"/>
                <a:cs typeface="Trebuchet MS"/>
              </a:rPr>
              <a:t>$</a:t>
            </a:r>
            <a:endParaRPr sz="3000" dirty="0">
              <a:solidFill>
                <a:srgbClr val="48985C"/>
              </a:solidFill>
              <a:latin typeface="Trebuchet MS"/>
              <a:cs typeface="Trebuchet MS"/>
            </a:endParaRPr>
          </a:p>
        </p:txBody>
      </p:sp>
      <p:sp>
        <p:nvSpPr>
          <p:cNvPr id="16" name="object 9"/>
          <p:cNvSpPr txBox="1"/>
          <p:nvPr/>
        </p:nvSpPr>
        <p:spPr>
          <a:xfrm>
            <a:off x="1891410" y="2121953"/>
            <a:ext cx="107950" cy="171201"/>
          </a:xfrm>
          <a:prstGeom prst="rect">
            <a:avLst/>
          </a:prstGeom>
        </p:spPr>
        <p:txBody>
          <a:bodyPr vert="horz" wrap="square" lIns="0" tIns="17145" rIns="0" bIns="0" rtlCol="0">
            <a:spAutoFit/>
          </a:bodyPr>
          <a:lstStyle/>
          <a:p>
            <a:pPr marL="12700">
              <a:lnSpc>
                <a:spcPct val="100000"/>
              </a:lnSpc>
              <a:spcBef>
                <a:spcPts val="135"/>
              </a:spcBef>
            </a:pPr>
            <a:r>
              <a:rPr sz="1000" b="1" spc="55" dirty="0">
                <a:solidFill>
                  <a:srgbClr val="48985C"/>
                </a:solidFill>
                <a:latin typeface="Trebuchet MS"/>
                <a:cs typeface="Trebuchet MS"/>
              </a:rPr>
              <a:t>$</a:t>
            </a:r>
            <a:endParaRPr sz="1000">
              <a:solidFill>
                <a:srgbClr val="48985C"/>
              </a:solidFill>
              <a:latin typeface="Trebuchet MS"/>
              <a:cs typeface="Trebuchet MS"/>
            </a:endParaRPr>
          </a:p>
        </p:txBody>
      </p:sp>
      <p:sp>
        <p:nvSpPr>
          <p:cNvPr id="17" name="object 10"/>
          <p:cNvSpPr txBox="1"/>
          <p:nvPr/>
        </p:nvSpPr>
        <p:spPr>
          <a:xfrm>
            <a:off x="1712378" y="2070735"/>
            <a:ext cx="440690" cy="348615"/>
          </a:xfrm>
          <a:prstGeom prst="rect">
            <a:avLst/>
          </a:prstGeom>
        </p:spPr>
        <p:txBody>
          <a:bodyPr vert="horz" wrap="square" lIns="0" tIns="14604" rIns="0" bIns="0" rtlCol="0">
            <a:spAutoFit/>
          </a:bodyPr>
          <a:lstStyle/>
          <a:p>
            <a:pPr marL="12700">
              <a:lnSpc>
                <a:spcPct val="100000"/>
              </a:lnSpc>
              <a:spcBef>
                <a:spcPts val="114"/>
              </a:spcBef>
              <a:tabLst>
                <a:tab pos="345440" algn="l"/>
              </a:tabLst>
            </a:pPr>
            <a:r>
              <a:rPr sz="2100" b="1" spc="85" dirty="0">
                <a:solidFill>
                  <a:srgbClr val="48985C"/>
                </a:solidFill>
                <a:latin typeface="Trebuchet MS"/>
                <a:cs typeface="Trebuchet MS"/>
              </a:rPr>
              <a:t>$	</a:t>
            </a: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8" name="object 11"/>
          <p:cNvSpPr txBox="1"/>
          <p:nvPr/>
        </p:nvSpPr>
        <p:spPr>
          <a:xfrm>
            <a:off x="2361375" y="2150409"/>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a:solidFill>
                <a:srgbClr val="48985C"/>
              </a:solidFill>
              <a:latin typeface="Trebuchet MS"/>
              <a:cs typeface="Trebuchet MS"/>
            </a:endParaRPr>
          </a:p>
        </p:txBody>
      </p:sp>
      <p:sp>
        <p:nvSpPr>
          <p:cNvPr id="19" name="object 12"/>
          <p:cNvSpPr txBox="1"/>
          <p:nvPr/>
        </p:nvSpPr>
        <p:spPr>
          <a:xfrm>
            <a:off x="1752600" y="1779214"/>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20" name="object 13"/>
          <p:cNvSpPr txBox="1"/>
          <p:nvPr/>
        </p:nvSpPr>
        <p:spPr>
          <a:xfrm>
            <a:off x="1939925" y="1765935"/>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21" name="object 14"/>
          <p:cNvSpPr txBox="1"/>
          <p:nvPr/>
        </p:nvSpPr>
        <p:spPr>
          <a:xfrm>
            <a:off x="847090" y="2266950"/>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22" name="object 15"/>
          <p:cNvSpPr txBox="1"/>
          <p:nvPr/>
        </p:nvSpPr>
        <p:spPr>
          <a:xfrm>
            <a:off x="1900135" y="1461135"/>
            <a:ext cx="485140" cy="34861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3150" b="1" spc="127" baseline="2645" dirty="0">
                <a:solidFill>
                  <a:srgbClr val="48985C"/>
                </a:solidFill>
                <a:latin typeface="Trebuchet MS"/>
                <a:cs typeface="Trebuchet MS"/>
              </a:rPr>
              <a:t>$	</a:t>
            </a: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23" name="object 16"/>
          <p:cNvSpPr txBox="1"/>
          <p:nvPr/>
        </p:nvSpPr>
        <p:spPr>
          <a:xfrm>
            <a:off x="2339569" y="1913897"/>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a:solidFill>
                <a:srgbClr val="48985C"/>
              </a:solidFill>
              <a:latin typeface="Trebuchet MS"/>
              <a:cs typeface="Trebuchet MS"/>
            </a:endParaRPr>
          </a:p>
        </p:txBody>
      </p:sp>
      <p:sp>
        <p:nvSpPr>
          <p:cNvPr id="24" name="object 17"/>
          <p:cNvSpPr txBox="1"/>
          <p:nvPr/>
        </p:nvSpPr>
        <p:spPr>
          <a:xfrm>
            <a:off x="1219200" y="2190750"/>
            <a:ext cx="501650" cy="940435"/>
          </a:xfrm>
          <a:prstGeom prst="rect">
            <a:avLst/>
          </a:prstGeom>
        </p:spPr>
        <p:txBody>
          <a:bodyPr vert="horz" wrap="square" lIns="0" tIns="12700" rIns="0" bIns="0" rtlCol="0">
            <a:spAutoFit/>
          </a:bodyPr>
          <a:lstStyle/>
          <a:p>
            <a:pPr marL="12700">
              <a:lnSpc>
                <a:spcPct val="100000"/>
              </a:lnSpc>
              <a:spcBef>
                <a:spcPts val="100"/>
              </a:spcBef>
            </a:pPr>
            <a:r>
              <a:rPr sz="6000" b="1" spc="225" dirty="0">
                <a:solidFill>
                  <a:srgbClr val="48985C"/>
                </a:solidFill>
                <a:latin typeface="Trebuchet MS"/>
                <a:cs typeface="Trebuchet MS"/>
              </a:rPr>
              <a:t>$</a:t>
            </a:r>
            <a:endParaRPr sz="6000" dirty="0">
              <a:solidFill>
                <a:srgbClr val="48985C"/>
              </a:solidFill>
              <a:latin typeface="Trebuchet MS"/>
              <a:cs typeface="Trebuchet MS"/>
            </a:endParaRPr>
          </a:p>
        </p:txBody>
      </p:sp>
      <p:sp>
        <p:nvSpPr>
          <p:cNvPr id="26" name="object 19"/>
          <p:cNvSpPr txBox="1"/>
          <p:nvPr/>
        </p:nvSpPr>
        <p:spPr>
          <a:xfrm>
            <a:off x="1981200" y="2800350"/>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27" name="object 20"/>
          <p:cNvSpPr txBox="1"/>
          <p:nvPr/>
        </p:nvSpPr>
        <p:spPr>
          <a:xfrm>
            <a:off x="1752600" y="2419350"/>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28" name="object 21"/>
          <p:cNvSpPr txBox="1"/>
          <p:nvPr/>
        </p:nvSpPr>
        <p:spPr>
          <a:xfrm>
            <a:off x="2178050" y="2781549"/>
            <a:ext cx="107950" cy="171201"/>
          </a:xfrm>
          <a:prstGeom prst="rect">
            <a:avLst/>
          </a:prstGeom>
        </p:spPr>
        <p:txBody>
          <a:bodyPr vert="horz" wrap="square" lIns="0" tIns="17145" rIns="0" bIns="0" rtlCol="0">
            <a:spAutoFit/>
          </a:bodyPr>
          <a:lstStyle/>
          <a:p>
            <a:pPr marL="12700">
              <a:lnSpc>
                <a:spcPct val="100000"/>
              </a:lnSpc>
              <a:spcBef>
                <a:spcPts val="135"/>
              </a:spcBef>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29" name="object 22"/>
          <p:cNvSpPr txBox="1"/>
          <p:nvPr/>
        </p:nvSpPr>
        <p:spPr>
          <a:xfrm>
            <a:off x="2624113" y="2640113"/>
            <a:ext cx="107950" cy="171201"/>
          </a:xfrm>
          <a:prstGeom prst="rect">
            <a:avLst/>
          </a:prstGeom>
        </p:spPr>
        <p:txBody>
          <a:bodyPr vert="horz" wrap="square" lIns="0" tIns="17145" rIns="0" bIns="0" rtlCol="0">
            <a:spAutoFit/>
          </a:bodyPr>
          <a:lstStyle/>
          <a:p>
            <a:pPr marL="12700">
              <a:lnSpc>
                <a:spcPct val="100000"/>
              </a:lnSpc>
              <a:spcBef>
                <a:spcPts val="135"/>
              </a:spcBef>
            </a:pPr>
            <a:r>
              <a:rPr sz="1000" b="1" spc="55" dirty="0">
                <a:solidFill>
                  <a:srgbClr val="48985C"/>
                </a:solidFill>
                <a:latin typeface="Trebuchet MS"/>
                <a:cs typeface="Trebuchet MS"/>
              </a:rPr>
              <a:t>$</a:t>
            </a:r>
            <a:endParaRPr sz="1000">
              <a:solidFill>
                <a:srgbClr val="48985C"/>
              </a:solidFill>
              <a:latin typeface="Trebuchet MS"/>
              <a:cs typeface="Trebuchet MS"/>
            </a:endParaRPr>
          </a:p>
        </p:txBody>
      </p:sp>
      <p:sp>
        <p:nvSpPr>
          <p:cNvPr id="32" name="object 25"/>
          <p:cNvSpPr txBox="1"/>
          <p:nvPr/>
        </p:nvSpPr>
        <p:spPr>
          <a:xfrm>
            <a:off x="838200" y="2880995"/>
            <a:ext cx="704850" cy="757555"/>
          </a:xfrm>
          <a:prstGeom prst="rect">
            <a:avLst/>
          </a:prstGeom>
        </p:spPr>
        <p:txBody>
          <a:bodyPr vert="horz" wrap="square" lIns="0" tIns="12700" rIns="0" bIns="0" rtlCol="0">
            <a:spAutoFit/>
          </a:bodyPr>
          <a:lstStyle/>
          <a:p>
            <a:pPr marL="12700">
              <a:lnSpc>
                <a:spcPct val="100000"/>
              </a:lnSpc>
              <a:spcBef>
                <a:spcPts val="100"/>
              </a:spcBef>
            </a:pPr>
            <a:r>
              <a:rPr sz="4800" b="1" spc="635" dirty="0">
                <a:solidFill>
                  <a:srgbClr val="48985C"/>
                </a:solidFill>
                <a:latin typeface="Trebuchet MS"/>
                <a:cs typeface="Trebuchet MS"/>
              </a:rPr>
              <a:t>$</a:t>
            </a:r>
            <a:endParaRPr sz="4500" baseline="-12962" dirty="0">
              <a:solidFill>
                <a:srgbClr val="48985C"/>
              </a:solidFill>
              <a:latin typeface="Trebuchet MS"/>
              <a:cs typeface="Trebuchet MS"/>
            </a:endParaRPr>
          </a:p>
        </p:txBody>
      </p:sp>
      <p:sp>
        <p:nvSpPr>
          <p:cNvPr id="33" name="object 26"/>
          <p:cNvSpPr txBox="1"/>
          <p:nvPr/>
        </p:nvSpPr>
        <p:spPr>
          <a:xfrm>
            <a:off x="919494" y="1926166"/>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34" name="object 27"/>
          <p:cNvSpPr txBox="1"/>
          <p:nvPr/>
        </p:nvSpPr>
        <p:spPr>
          <a:xfrm>
            <a:off x="1958431" y="3677410"/>
            <a:ext cx="70485" cy="123752"/>
          </a:xfrm>
          <a:prstGeom prst="rect">
            <a:avLst/>
          </a:prstGeom>
        </p:spPr>
        <p:txBody>
          <a:bodyPr vert="horz" wrap="square" lIns="0" tIns="15875" rIns="0" bIns="0" rtlCol="0">
            <a:spAutoFit/>
          </a:bodyPr>
          <a:lstStyle/>
          <a:p>
            <a:pPr marL="12700">
              <a:lnSpc>
                <a:spcPct val="100000"/>
              </a:lnSpc>
              <a:spcBef>
                <a:spcPts val="125"/>
              </a:spcBef>
            </a:pPr>
            <a:r>
              <a:rPr sz="700" b="1" spc="-14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35" name="object 28"/>
          <p:cNvSpPr txBox="1"/>
          <p:nvPr/>
        </p:nvSpPr>
        <p:spPr>
          <a:xfrm>
            <a:off x="1676400" y="3333750"/>
            <a:ext cx="545465" cy="348615"/>
          </a:xfrm>
          <a:prstGeom prst="rect">
            <a:avLst/>
          </a:prstGeom>
        </p:spPr>
        <p:txBody>
          <a:bodyPr vert="horz" wrap="square" lIns="0" tIns="14604" rIns="0" bIns="0" rtlCol="0">
            <a:spAutoFit/>
          </a:bodyPr>
          <a:lstStyle/>
          <a:p>
            <a:pPr marL="12700">
              <a:lnSpc>
                <a:spcPct val="100000"/>
              </a:lnSpc>
              <a:spcBef>
                <a:spcPts val="114"/>
              </a:spcBef>
            </a:pPr>
            <a:r>
              <a:rPr sz="3150" b="1" spc="172" baseline="-27777" dirty="0">
                <a:solidFill>
                  <a:srgbClr val="48985C"/>
                </a:solidFill>
                <a:latin typeface="Trebuchet MS"/>
                <a:cs typeface="Trebuchet MS"/>
              </a:rPr>
              <a:t>$</a:t>
            </a:r>
            <a:r>
              <a:rPr sz="1450" b="1" spc="114" dirty="0">
                <a:solidFill>
                  <a:srgbClr val="48985C"/>
                </a:solidFill>
                <a:latin typeface="Trebuchet MS"/>
                <a:cs typeface="Trebuchet MS"/>
              </a:rPr>
              <a:t>$</a:t>
            </a:r>
            <a:r>
              <a:rPr sz="1450" b="1" spc="300" dirty="0">
                <a:solidFill>
                  <a:srgbClr val="48985C"/>
                </a:solidFill>
                <a:latin typeface="Trebuchet MS"/>
                <a:cs typeface="Trebuchet MS"/>
              </a:rPr>
              <a:t> </a:t>
            </a: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36" name="object 29"/>
          <p:cNvSpPr txBox="1"/>
          <p:nvPr/>
        </p:nvSpPr>
        <p:spPr>
          <a:xfrm>
            <a:off x="1219200" y="3105150"/>
            <a:ext cx="777875" cy="348615"/>
          </a:xfrm>
          <a:prstGeom prst="rect">
            <a:avLst/>
          </a:prstGeom>
        </p:spPr>
        <p:txBody>
          <a:bodyPr vert="horz" wrap="square" lIns="0" tIns="14604" rIns="0" bIns="0" rtlCol="0">
            <a:spAutoFit/>
          </a:bodyPr>
          <a:lstStyle/>
          <a:p>
            <a:pPr marL="12700">
              <a:lnSpc>
                <a:spcPct val="100000"/>
              </a:lnSpc>
              <a:spcBef>
                <a:spcPts val="114"/>
              </a:spcBef>
            </a:pPr>
            <a:r>
              <a:rPr sz="3150" b="1" spc="254" baseline="1322" dirty="0">
                <a:solidFill>
                  <a:srgbClr val="48985C"/>
                </a:solidFill>
                <a:latin typeface="Trebuchet MS"/>
                <a:cs typeface="Trebuchet MS"/>
              </a:rPr>
              <a:t>$</a:t>
            </a:r>
            <a:r>
              <a:rPr sz="1500" b="1" spc="82" baseline="13888" dirty="0">
                <a:solidFill>
                  <a:srgbClr val="48985C"/>
                </a:solidFill>
                <a:latin typeface="Trebuchet MS"/>
                <a:cs typeface="Trebuchet MS"/>
              </a:rPr>
              <a:t>$</a:t>
            </a:r>
            <a:r>
              <a:rPr sz="1500" b="1" baseline="13888" dirty="0">
                <a:solidFill>
                  <a:srgbClr val="48985C"/>
                </a:solidFill>
                <a:latin typeface="Trebuchet MS"/>
                <a:cs typeface="Trebuchet MS"/>
              </a:rPr>
              <a:t> </a:t>
            </a:r>
            <a:r>
              <a:rPr sz="1500" b="1" spc="-60" baseline="13888" dirty="0">
                <a:solidFill>
                  <a:srgbClr val="48985C"/>
                </a:solidFill>
                <a:latin typeface="Trebuchet MS"/>
                <a:cs typeface="Trebuchet MS"/>
              </a:rPr>
              <a:t> </a:t>
            </a:r>
            <a:r>
              <a:rPr sz="1500" b="1" spc="82" baseline="5555" dirty="0">
                <a:solidFill>
                  <a:srgbClr val="48985C"/>
                </a:solidFill>
                <a:latin typeface="Trebuchet MS"/>
                <a:cs typeface="Trebuchet MS"/>
              </a:rPr>
              <a:t>$</a:t>
            </a:r>
            <a:r>
              <a:rPr sz="1500" b="1" spc="97" baseline="5555" dirty="0">
                <a:solidFill>
                  <a:srgbClr val="48985C"/>
                </a:solidFill>
                <a:latin typeface="Trebuchet MS"/>
                <a:cs typeface="Trebuchet MS"/>
              </a:rPr>
              <a:t> </a:t>
            </a:r>
            <a:r>
              <a:rPr sz="1450" b="1" spc="75" dirty="0">
                <a:solidFill>
                  <a:srgbClr val="48985C"/>
                </a:solidFill>
                <a:latin typeface="Trebuchet MS"/>
                <a:cs typeface="Trebuchet MS"/>
              </a:rPr>
              <a:t>$</a:t>
            </a:r>
            <a:r>
              <a:rPr sz="1450" b="1" spc="-175" dirty="0">
                <a:solidFill>
                  <a:srgbClr val="48985C"/>
                </a:solidFill>
                <a:latin typeface="Trebuchet MS"/>
                <a:cs typeface="Trebuchet MS"/>
              </a:rPr>
              <a:t> </a:t>
            </a:r>
            <a:r>
              <a:rPr sz="2175" b="1" spc="112" baseline="7662" dirty="0">
                <a:solidFill>
                  <a:srgbClr val="48985C"/>
                </a:solidFill>
                <a:latin typeface="Trebuchet MS"/>
                <a:cs typeface="Trebuchet MS"/>
              </a:rPr>
              <a:t>$</a:t>
            </a:r>
            <a:endParaRPr sz="2175" baseline="7662" dirty="0">
              <a:solidFill>
                <a:srgbClr val="48985C"/>
              </a:solidFill>
              <a:latin typeface="Trebuchet MS"/>
              <a:cs typeface="Trebuchet MS"/>
            </a:endParaRPr>
          </a:p>
        </p:txBody>
      </p:sp>
      <p:sp>
        <p:nvSpPr>
          <p:cNvPr id="38" name="object 31"/>
          <p:cNvSpPr txBox="1"/>
          <p:nvPr/>
        </p:nvSpPr>
        <p:spPr>
          <a:xfrm>
            <a:off x="1263026" y="3338195"/>
            <a:ext cx="406400" cy="757555"/>
          </a:xfrm>
          <a:prstGeom prst="rect">
            <a:avLst/>
          </a:prstGeom>
        </p:spPr>
        <p:txBody>
          <a:bodyPr vert="horz" wrap="square" lIns="0" tIns="12700" rIns="0" bIns="0" rtlCol="0">
            <a:spAutoFit/>
          </a:bodyPr>
          <a:lstStyle/>
          <a:p>
            <a:pPr marL="12700">
              <a:lnSpc>
                <a:spcPct val="100000"/>
              </a:lnSpc>
              <a:spcBef>
                <a:spcPts val="100"/>
              </a:spcBef>
            </a:pPr>
            <a:r>
              <a:rPr sz="4800" b="1" spc="180" dirty="0">
                <a:solidFill>
                  <a:srgbClr val="48985C"/>
                </a:solidFill>
                <a:latin typeface="Trebuchet MS"/>
                <a:cs typeface="Trebuchet MS"/>
              </a:rPr>
              <a:t>$</a:t>
            </a:r>
            <a:endParaRPr sz="4800" dirty="0">
              <a:solidFill>
                <a:srgbClr val="48985C"/>
              </a:solidFill>
              <a:latin typeface="Trebuchet MS"/>
              <a:cs typeface="Trebuchet MS"/>
            </a:endParaRPr>
          </a:p>
        </p:txBody>
      </p:sp>
      <p:sp>
        <p:nvSpPr>
          <p:cNvPr id="39" name="object 32"/>
          <p:cNvSpPr txBox="1"/>
          <p:nvPr/>
        </p:nvSpPr>
        <p:spPr>
          <a:xfrm>
            <a:off x="1715770" y="3761741"/>
            <a:ext cx="265430" cy="486409"/>
          </a:xfrm>
          <a:prstGeom prst="rect">
            <a:avLst/>
          </a:prstGeom>
        </p:spPr>
        <p:txBody>
          <a:bodyPr vert="horz" wrap="square" lIns="0" tIns="15875" rIns="0" bIns="0" rtlCol="0">
            <a:spAutoFit/>
          </a:bodyPr>
          <a:lstStyle/>
          <a:p>
            <a:pPr marL="12700">
              <a:lnSpc>
                <a:spcPct val="100000"/>
              </a:lnSpc>
              <a:spcBef>
                <a:spcPts val="125"/>
              </a:spcBef>
            </a:pPr>
            <a:r>
              <a:rPr sz="3000" b="1" spc="125" dirty="0">
                <a:solidFill>
                  <a:srgbClr val="48985C"/>
                </a:solidFill>
                <a:latin typeface="Trebuchet MS"/>
                <a:cs typeface="Trebuchet MS"/>
              </a:rPr>
              <a:t>$</a:t>
            </a:r>
            <a:endParaRPr sz="3000" dirty="0">
              <a:solidFill>
                <a:srgbClr val="48985C"/>
              </a:solidFill>
              <a:latin typeface="Trebuchet MS"/>
              <a:cs typeface="Trebuchet MS"/>
            </a:endParaRPr>
          </a:p>
        </p:txBody>
      </p:sp>
      <p:sp>
        <p:nvSpPr>
          <p:cNvPr id="40" name="object 33"/>
          <p:cNvSpPr txBox="1"/>
          <p:nvPr/>
        </p:nvSpPr>
        <p:spPr>
          <a:xfrm>
            <a:off x="2697949" y="3668172"/>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41" name="object 34"/>
          <p:cNvSpPr txBox="1"/>
          <p:nvPr/>
        </p:nvSpPr>
        <p:spPr>
          <a:xfrm>
            <a:off x="1752600" y="2800350"/>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42" name="object 35"/>
          <p:cNvSpPr txBox="1"/>
          <p:nvPr/>
        </p:nvSpPr>
        <p:spPr>
          <a:xfrm>
            <a:off x="2412670" y="3542095"/>
            <a:ext cx="107950" cy="171201"/>
          </a:xfrm>
          <a:prstGeom prst="rect">
            <a:avLst/>
          </a:prstGeom>
        </p:spPr>
        <p:txBody>
          <a:bodyPr vert="horz" wrap="square" lIns="0" tIns="17145" rIns="0" bIns="0" rtlCol="0">
            <a:spAutoFit/>
          </a:bodyPr>
          <a:lstStyle/>
          <a:p>
            <a:pPr marL="12700">
              <a:lnSpc>
                <a:spcPct val="100000"/>
              </a:lnSpc>
              <a:spcBef>
                <a:spcPts val="135"/>
              </a:spcBef>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43" name="object 36"/>
          <p:cNvSpPr txBox="1"/>
          <p:nvPr/>
        </p:nvSpPr>
        <p:spPr>
          <a:xfrm>
            <a:off x="2217153" y="2148039"/>
            <a:ext cx="173256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44" name="object 37"/>
          <p:cNvSpPr txBox="1"/>
          <p:nvPr/>
        </p:nvSpPr>
        <p:spPr>
          <a:xfrm>
            <a:off x="2566556" y="3564954"/>
            <a:ext cx="107950" cy="171201"/>
          </a:xfrm>
          <a:prstGeom prst="rect">
            <a:avLst/>
          </a:prstGeom>
        </p:spPr>
        <p:txBody>
          <a:bodyPr vert="horz" wrap="square" lIns="0" tIns="17145" rIns="0" bIns="0" rtlCol="0">
            <a:spAutoFit/>
          </a:bodyPr>
          <a:lstStyle/>
          <a:p>
            <a:pPr marL="12700">
              <a:lnSpc>
                <a:spcPct val="100000"/>
              </a:lnSpc>
              <a:spcBef>
                <a:spcPts val="135"/>
              </a:spcBef>
            </a:pPr>
            <a:r>
              <a:rPr sz="1000" b="1" spc="55" dirty="0">
                <a:solidFill>
                  <a:srgbClr val="48985C"/>
                </a:solidFill>
                <a:latin typeface="Trebuchet MS"/>
                <a:cs typeface="Trebuchet MS"/>
              </a:rPr>
              <a:t>$</a:t>
            </a:r>
            <a:endParaRPr sz="1000">
              <a:solidFill>
                <a:srgbClr val="48985C"/>
              </a:solidFill>
              <a:latin typeface="Trebuchet MS"/>
              <a:cs typeface="Trebuchet MS"/>
            </a:endParaRPr>
          </a:p>
        </p:txBody>
      </p:sp>
      <p:sp>
        <p:nvSpPr>
          <p:cNvPr id="45" name="object 38"/>
          <p:cNvSpPr txBox="1"/>
          <p:nvPr/>
        </p:nvSpPr>
        <p:spPr>
          <a:xfrm>
            <a:off x="2057400" y="2451735"/>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47" name="object 40"/>
          <p:cNvSpPr txBox="1"/>
          <p:nvPr/>
        </p:nvSpPr>
        <p:spPr>
          <a:xfrm>
            <a:off x="2320925" y="2527935"/>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48" name="object 41"/>
          <p:cNvSpPr txBox="1"/>
          <p:nvPr/>
        </p:nvSpPr>
        <p:spPr>
          <a:xfrm>
            <a:off x="2137251" y="3644012"/>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50" name="object 43"/>
          <p:cNvSpPr txBox="1"/>
          <p:nvPr/>
        </p:nvSpPr>
        <p:spPr>
          <a:xfrm>
            <a:off x="2362200" y="2876550"/>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52" name="object 47"/>
          <p:cNvSpPr txBox="1"/>
          <p:nvPr/>
        </p:nvSpPr>
        <p:spPr>
          <a:xfrm>
            <a:off x="3144837" y="2918082"/>
            <a:ext cx="2438400" cy="1194686"/>
          </a:xfrm>
          <a:prstGeom prst="rect">
            <a:avLst/>
          </a:prstGeom>
        </p:spPr>
        <p:txBody>
          <a:bodyPr vert="horz" wrap="square" lIns="0" tIns="12700" rIns="0" bIns="0" rtlCol="0">
            <a:spAutoFit/>
          </a:bodyPr>
          <a:lstStyle/>
          <a:p>
            <a:pPr marL="12700" marR="5080">
              <a:lnSpc>
                <a:spcPct val="120000"/>
              </a:lnSpc>
              <a:spcBef>
                <a:spcPts val="100"/>
              </a:spcBef>
            </a:pPr>
            <a:r>
              <a:rPr sz="1600" b="1" spc="-10" dirty="0">
                <a:solidFill>
                  <a:schemeClr val="bg1"/>
                </a:solidFill>
                <a:latin typeface="Calibri"/>
                <a:cs typeface="Calibri"/>
              </a:rPr>
              <a:t>NURSING </a:t>
            </a:r>
            <a:r>
              <a:rPr sz="1600" b="1" spc="-25" dirty="0">
                <a:solidFill>
                  <a:schemeClr val="bg1"/>
                </a:solidFill>
                <a:latin typeface="Calibri"/>
                <a:cs typeface="Calibri"/>
              </a:rPr>
              <a:t>HME </a:t>
            </a:r>
            <a:r>
              <a:rPr sz="1600" b="1" spc="-105" dirty="0">
                <a:solidFill>
                  <a:schemeClr val="bg1"/>
                </a:solidFill>
                <a:latin typeface="Calibri"/>
                <a:cs typeface="Calibri"/>
              </a:rPr>
              <a:t>/</a:t>
            </a:r>
            <a:r>
              <a:rPr sz="1600" b="1" spc="-10" dirty="0">
                <a:solidFill>
                  <a:schemeClr val="bg1"/>
                </a:solidFill>
                <a:latin typeface="Calibri"/>
                <a:cs typeface="Calibri"/>
              </a:rPr>
              <a:t> </a:t>
            </a:r>
            <a:r>
              <a:rPr sz="1600" b="1" spc="-25" dirty="0">
                <a:solidFill>
                  <a:schemeClr val="bg1"/>
                </a:solidFill>
                <a:latin typeface="Calibri"/>
                <a:cs typeface="Calibri"/>
              </a:rPr>
              <a:t>PRIVATE </a:t>
            </a:r>
            <a:r>
              <a:rPr sz="1600" b="1" spc="-35" dirty="0">
                <a:solidFill>
                  <a:schemeClr val="bg1"/>
                </a:solidFill>
                <a:latin typeface="Calibri"/>
                <a:cs typeface="Calibri"/>
              </a:rPr>
              <a:t>ROOM  </a:t>
            </a:r>
            <a:r>
              <a:rPr sz="1600" b="1" spc="-5" dirty="0">
                <a:solidFill>
                  <a:schemeClr val="bg1"/>
                </a:solidFill>
                <a:latin typeface="Calibri"/>
                <a:cs typeface="Calibri"/>
              </a:rPr>
              <a:t>ASSISTED </a:t>
            </a:r>
            <a:r>
              <a:rPr sz="1600" b="1" spc="-10" dirty="0">
                <a:solidFill>
                  <a:schemeClr val="bg1"/>
                </a:solidFill>
                <a:latin typeface="Calibri"/>
                <a:cs typeface="Calibri"/>
              </a:rPr>
              <a:t>LIVING</a:t>
            </a:r>
            <a:endParaRPr sz="1600" dirty="0">
              <a:solidFill>
                <a:schemeClr val="bg1"/>
              </a:solidFill>
              <a:latin typeface="Calibri"/>
              <a:cs typeface="Calibri"/>
            </a:endParaRPr>
          </a:p>
          <a:p>
            <a:pPr marL="12700" marR="587375">
              <a:lnSpc>
                <a:spcPct val="120000"/>
              </a:lnSpc>
            </a:pPr>
            <a:r>
              <a:rPr sz="1600" b="1" spc="-30" dirty="0">
                <a:solidFill>
                  <a:schemeClr val="bg1"/>
                </a:solidFill>
                <a:latin typeface="Calibri"/>
                <a:cs typeface="Calibri"/>
              </a:rPr>
              <a:t>ADULT DAY </a:t>
            </a:r>
            <a:r>
              <a:rPr sz="1600" b="1" dirty="0">
                <a:solidFill>
                  <a:schemeClr val="bg1"/>
                </a:solidFill>
                <a:latin typeface="Calibri"/>
                <a:cs typeface="Calibri"/>
              </a:rPr>
              <a:t>SERVICES  </a:t>
            </a:r>
            <a:r>
              <a:rPr sz="1600" b="1" spc="-25" dirty="0">
                <a:solidFill>
                  <a:schemeClr val="bg1"/>
                </a:solidFill>
                <a:latin typeface="Calibri"/>
                <a:cs typeface="Calibri"/>
              </a:rPr>
              <a:t>HOME </a:t>
            </a:r>
            <a:r>
              <a:rPr sz="1600" b="1" spc="-15" dirty="0">
                <a:solidFill>
                  <a:schemeClr val="bg1"/>
                </a:solidFill>
                <a:latin typeface="Calibri"/>
                <a:cs typeface="Calibri"/>
              </a:rPr>
              <a:t>HEALTH</a:t>
            </a:r>
            <a:r>
              <a:rPr sz="1600" b="1" spc="75" dirty="0">
                <a:solidFill>
                  <a:schemeClr val="bg1"/>
                </a:solidFill>
                <a:latin typeface="Calibri"/>
                <a:cs typeface="Calibri"/>
              </a:rPr>
              <a:t> </a:t>
            </a:r>
            <a:r>
              <a:rPr sz="1600" b="1" spc="-15" dirty="0">
                <a:solidFill>
                  <a:schemeClr val="bg1"/>
                </a:solidFill>
                <a:latin typeface="Calibri"/>
                <a:cs typeface="Calibri"/>
              </a:rPr>
              <a:t>AIDE</a:t>
            </a:r>
            <a:endParaRPr sz="1600" dirty="0">
              <a:solidFill>
                <a:schemeClr val="bg1"/>
              </a:solidFill>
              <a:latin typeface="Calibri"/>
              <a:cs typeface="Calibri"/>
            </a:endParaRPr>
          </a:p>
        </p:txBody>
      </p:sp>
      <p:pic>
        <p:nvPicPr>
          <p:cNvPr id="717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578458"/>
            <a:ext cx="2828925" cy="2533651"/>
          </a:xfrm>
          <a:prstGeom prst="rect">
            <a:avLst/>
          </a:prstGeom>
          <a:noFill/>
          <a:extLst>
            <a:ext uri="{909E8E84-426E-40DD-AFC4-6F175D3DCCD1}">
              <a14:hiddenFill xmlns:a14="http://schemas.microsoft.com/office/drawing/2010/main">
                <a:solidFill>
                  <a:srgbClr val="FFFFFF"/>
                </a:solidFill>
              </a14:hiddenFill>
            </a:ext>
          </a:extLst>
        </p:spPr>
      </p:pic>
      <p:sp>
        <p:nvSpPr>
          <p:cNvPr id="91" name="object 11"/>
          <p:cNvSpPr txBox="1"/>
          <p:nvPr/>
        </p:nvSpPr>
        <p:spPr>
          <a:xfrm>
            <a:off x="2513775" y="2143198"/>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a:solidFill>
                <a:srgbClr val="48985C"/>
              </a:solidFill>
              <a:latin typeface="Trebuchet MS"/>
              <a:cs typeface="Trebuchet MS"/>
            </a:endParaRPr>
          </a:p>
        </p:txBody>
      </p:sp>
      <p:sp>
        <p:nvSpPr>
          <p:cNvPr id="92" name="object 11"/>
          <p:cNvSpPr txBox="1"/>
          <p:nvPr/>
        </p:nvSpPr>
        <p:spPr>
          <a:xfrm>
            <a:off x="2736215" y="2114550"/>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a:solidFill>
                <a:srgbClr val="48985C"/>
              </a:solidFill>
              <a:latin typeface="Trebuchet MS"/>
              <a:cs typeface="Trebuchet MS"/>
            </a:endParaRPr>
          </a:p>
        </p:txBody>
      </p:sp>
      <p:sp>
        <p:nvSpPr>
          <p:cNvPr id="93" name="object 11"/>
          <p:cNvSpPr txBox="1"/>
          <p:nvPr/>
        </p:nvSpPr>
        <p:spPr>
          <a:xfrm>
            <a:off x="2888615" y="2371798"/>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a:solidFill>
                <a:srgbClr val="48985C"/>
              </a:solidFill>
              <a:latin typeface="Trebuchet MS"/>
              <a:cs typeface="Trebuchet MS"/>
            </a:endParaRPr>
          </a:p>
        </p:txBody>
      </p:sp>
      <p:sp>
        <p:nvSpPr>
          <p:cNvPr id="94" name="object 11"/>
          <p:cNvSpPr txBox="1"/>
          <p:nvPr/>
        </p:nvSpPr>
        <p:spPr>
          <a:xfrm>
            <a:off x="1440815" y="2114550"/>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95" name="object 11"/>
          <p:cNvSpPr txBox="1"/>
          <p:nvPr/>
        </p:nvSpPr>
        <p:spPr>
          <a:xfrm>
            <a:off x="670444" y="2287236"/>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96" name="object 11"/>
          <p:cNvSpPr txBox="1"/>
          <p:nvPr/>
        </p:nvSpPr>
        <p:spPr>
          <a:xfrm>
            <a:off x="2736215" y="3562350"/>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97" name="object 11"/>
          <p:cNvSpPr txBox="1"/>
          <p:nvPr/>
        </p:nvSpPr>
        <p:spPr>
          <a:xfrm>
            <a:off x="2743200" y="2828998"/>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a:solidFill>
                <a:srgbClr val="48985C"/>
              </a:solidFill>
              <a:latin typeface="Trebuchet MS"/>
              <a:cs typeface="Trebuchet MS"/>
            </a:endParaRPr>
          </a:p>
        </p:txBody>
      </p:sp>
      <p:sp>
        <p:nvSpPr>
          <p:cNvPr id="98" name="object 11"/>
          <p:cNvSpPr txBox="1"/>
          <p:nvPr/>
        </p:nvSpPr>
        <p:spPr>
          <a:xfrm>
            <a:off x="1215733" y="2652005"/>
            <a:ext cx="123772"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99" name="object 11"/>
          <p:cNvSpPr txBox="1"/>
          <p:nvPr/>
        </p:nvSpPr>
        <p:spPr>
          <a:xfrm>
            <a:off x="1614092" y="2521024"/>
            <a:ext cx="80697"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00" name="object 11"/>
          <p:cNvSpPr txBox="1"/>
          <p:nvPr/>
        </p:nvSpPr>
        <p:spPr>
          <a:xfrm>
            <a:off x="2513775" y="2302809"/>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a:solidFill>
                <a:srgbClr val="48985C"/>
              </a:solidFill>
              <a:latin typeface="Trebuchet MS"/>
              <a:cs typeface="Trebuchet MS"/>
            </a:endParaRPr>
          </a:p>
        </p:txBody>
      </p:sp>
      <p:sp>
        <p:nvSpPr>
          <p:cNvPr id="101" name="object 17"/>
          <p:cNvSpPr txBox="1"/>
          <p:nvPr/>
        </p:nvSpPr>
        <p:spPr>
          <a:xfrm>
            <a:off x="228600" y="1885950"/>
            <a:ext cx="501650" cy="1243930"/>
          </a:xfrm>
          <a:prstGeom prst="rect">
            <a:avLst/>
          </a:prstGeom>
        </p:spPr>
        <p:txBody>
          <a:bodyPr vert="horz" wrap="square" lIns="0" tIns="12700" rIns="0" bIns="0" rtlCol="0">
            <a:spAutoFit/>
          </a:bodyPr>
          <a:lstStyle/>
          <a:p>
            <a:pPr marL="12700">
              <a:lnSpc>
                <a:spcPct val="100000"/>
              </a:lnSpc>
              <a:spcBef>
                <a:spcPts val="100"/>
              </a:spcBef>
            </a:pPr>
            <a:r>
              <a:rPr sz="8000" b="1" spc="225" dirty="0">
                <a:solidFill>
                  <a:srgbClr val="48985C"/>
                </a:solidFill>
                <a:latin typeface="Trebuchet MS"/>
                <a:cs typeface="Trebuchet MS"/>
              </a:rPr>
              <a:t>$</a:t>
            </a:r>
            <a:endParaRPr sz="8000" dirty="0">
              <a:solidFill>
                <a:srgbClr val="48985C"/>
              </a:solidFill>
              <a:latin typeface="Trebuchet MS"/>
              <a:cs typeface="Trebuchet MS"/>
            </a:endParaRPr>
          </a:p>
        </p:txBody>
      </p:sp>
      <p:sp>
        <p:nvSpPr>
          <p:cNvPr id="107" name="object 18"/>
          <p:cNvSpPr txBox="1"/>
          <p:nvPr/>
        </p:nvSpPr>
        <p:spPr>
          <a:xfrm>
            <a:off x="2057400" y="2952750"/>
            <a:ext cx="252729" cy="486409"/>
          </a:xfrm>
          <a:prstGeom prst="rect">
            <a:avLst/>
          </a:prstGeom>
        </p:spPr>
        <p:txBody>
          <a:bodyPr vert="horz" wrap="square" lIns="0" tIns="15875" rIns="0" bIns="0" rtlCol="0">
            <a:spAutoFit/>
          </a:bodyPr>
          <a:lstStyle/>
          <a:p>
            <a:pPr marL="12700">
              <a:lnSpc>
                <a:spcPct val="100000"/>
              </a:lnSpc>
              <a:spcBef>
                <a:spcPts val="125"/>
              </a:spcBef>
            </a:pPr>
            <a:r>
              <a:rPr sz="3000" b="1" spc="-490" dirty="0">
                <a:solidFill>
                  <a:srgbClr val="48985C"/>
                </a:solidFill>
                <a:latin typeface="Trebuchet MS"/>
                <a:cs typeface="Trebuchet MS"/>
              </a:rPr>
              <a:t>$</a:t>
            </a:r>
            <a:endParaRPr sz="3000" dirty="0">
              <a:solidFill>
                <a:srgbClr val="48985C"/>
              </a:solidFill>
              <a:latin typeface="Trebuchet MS"/>
              <a:cs typeface="Trebuchet MS"/>
            </a:endParaRPr>
          </a:p>
        </p:txBody>
      </p:sp>
      <p:sp>
        <p:nvSpPr>
          <p:cNvPr id="108" name="object 18"/>
          <p:cNvSpPr txBox="1"/>
          <p:nvPr/>
        </p:nvSpPr>
        <p:spPr>
          <a:xfrm>
            <a:off x="914400" y="2419350"/>
            <a:ext cx="252729" cy="486409"/>
          </a:xfrm>
          <a:prstGeom prst="rect">
            <a:avLst/>
          </a:prstGeom>
        </p:spPr>
        <p:txBody>
          <a:bodyPr vert="horz" wrap="square" lIns="0" tIns="15875" rIns="0" bIns="0" rtlCol="0">
            <a:spAutoFit/>
          </a:bodyPr>
          <a:lstStyle/>
          <a:p>
            <a:pPr marL="12700">
              <a:lnSpc>
                <a:spcPct val="100000"/>
              </a:lnSpc>
              <a:spcBef>
                <a:spcPts val="125"/>
              </a:spcBef>
            </a:pPr>
            <a:r>
              <a:rPr sz="3000" b="1" spc="-490" dirty="0">
                <a:solidFill>
                  <a:srgbClr val="48985C"/>
                </a:solidFill>
                <a:latin typeface="Trebuchet MS"/>
                <a:cs typeface="Trebuchet MS"/>
              </a:rPr>
              <a:t>$</a:t>
            </a:r>
            <a:endParaRPr sz="3000" dirty="0">
              <a:solidFill>
                <a:srgbClr val="48985C"/>
              </a:solidFill>
              <a:latin typeface="Trebuchet MS"/>
              <a:cs typeface="Trebuchet MS"/>
            </a:endParaRPr>
          </a:p>
        </p:txBody>
      </p:sp>
      <p:sp>
        <p:nvSpPr>
          <p:cNvPr id="110" name="object 15"/>
          <p:cNvSpPr txBox="1"/>
          <p:nvPr/>
        </p:nvSpPr>
        <p:spPr>
          <a:xfrm flipH="1">
            <a:off x="2209800" y="1962150"/>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1" name="object 15"/>
          <p:cNvSpPr txBox="1"/>
          <p:nvPr/>
        </p:nvSpPr>
        <p:spPr>
          <a:xfrm flipH="1">
            <a:off x="2641734" y="2889884"/>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2" name="object 15"/>
          <p:cNvSpPr txBox="1"/>
          <p:nvPr/>
        </p:nvSpPr>
        <p:spPr>
          <a:xfrm flipH="1">
            <a:off x="2849782" y="2889884"/>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3" name="object 15"/>
          <p:cNvSpPr txBox="1"/>
          <p:nvPr/>
        </p:nvSpPr>
        <p:spPr>
          <a:xfrm flipH="1">
            <a:off x="2819400" y="3395742"/>
            <a:ext cx="246684"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4" name="object 15"/>
          <p:cNvSpPr txBox="1"/>
          <p:nvPr/>
        </p:nvSpPr>
        <p:spPr>
          <a:xfrm flipH="1">
            <a:off x="2562865" y="3094720"/>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5" name="object 15"/>
          <p:cNvSpPr txBox="1"/>
          <p:nvPr/>
        </p:nvSpPr>
        <p:spPr>
          <a:xfrm flipH="1">
            <a:off x="2769705" y="2342512"/>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7" name="object 15"/>
          <p:cNvSpPr txBox="1"/>
          <p:nvPr/>
        </p:nvSpPr>
        <p:spPr>
          <a:xfrm flipH="1">
            <a:off x="2355864" y="2342512"/>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8" name="object 15"/>
          <p:cNvSpPr txBox="1"/>
          <p:nvPr/>
        </p:nvSpPr>
        <p:spPr>
          <a:xfrm flipH="1">
            <a:off x="2544504" y="2479315"/>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9" name="object 15"/>
          <p:cNvSpPr txBox="1"/>
          <p:nvPr/>
        </p:nvSpPr>
        <p:spPr>
          <a:xfrm flipH="1">
            <a:off x="2286000" y="3105150"/>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20" name="object 11"/>
          <p:cNvSpPr txBox="1"/>
          <p:nvPr/>
        </p:nvSpPr>
        <p:spPr>
          <a:xfrm>
            <a:off x="2279015" y="3514798"/>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21" name="object 11"/>
          <p:cNvSpPr txBox="1"/>
          <p:nvPr/>
        </p:nvSpPr>
        <p:spPr>
          <a:xfrm>
            <a:off x="2743200" y="3105150"/>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22" name="object 11"/>
          <p:cNvSpPr txBox="1"/>
          <p:nvPr/>
        </p:nvSpPr>
        <p:spPr>
          <a:xfrm>
            <a:off x="2971800" y="2600398"/>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23" name="object 11"/>
          <p:cNvSpPr txBox="1"/>
          <p:nvPr/>
        </p:nvSpPr>
        <p:spPr>
          <a:xfrm>
            <a:off x="1905000" y="2419350"/>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24" name="object 11"/>
          <p:cNvSpPr txBox="1"/>
          <p:nvPr/>
        </p:nvSpPr>
        <p:spPr>
          <a:xfrm>
            <a:off x="2279015" y="3333750"/>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25" name="object 15"/>
          <p:cNvSpPr txBox="1"/>
          <p:nvPr/>
        </p:nvSpPr>
        <p:spPr>
          <a:xfrm flipH="1">
            <a:off x="2590800" y="3333750"/>
            <a:ext cx="246684"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26" name="object 34"/>
          <p:cNvSpPr txBox="1"/>
          <p:nvPr/>
        </p:nvSpPr>
        <p:spPr>
          <a:xfrm>
            <a:off x="2854325" y="3061335"/>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127" name="object 34"/>
          <p:cNvSpPr txBox="1"/>
          <p:nvPr/>
        </p:nvSpPr>
        <p:spPr>
          <a:xfrm>
            <a:off x="2438400" y="1765935"/>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128" name="object 34"/>
          <p:cNvSpPr txBox="1"/>
          <p:nvPr/>
        </p:nvSpPr>
        <p:spPr>
          <a:xfrm>
            <a:off x="2362200" y="3823335"/>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129" name="object 17"/>
          <p:cNvSpPr txBox="1"/>
          <p:nvPr/>
        </p:nvSpPr>
        <p:spPr>
          <a:xfrm>
            <a:off x="6096000" y="1504950"/>
            <a:ext cx="2736153" cy="2698175"/>
          </a:xfrm>
          <a:prstGeom prst="rect">
            <a:avLst/>
          </a:prstGeom>
        </p:spPr>
        <p:txBody>
          <a:bodyPr vert="horz" wrap="square" lIns="0" tIns="12700" rIns="0" bIns="0" rtlCol="0">
            <a:spAutoFit/>
          </a:bodyPr>
          <a:lstStyle/>
          <a:p>
            <a:pPr marL="12700" algn="ctr">
              <a:lnSpc>
                <a:spcPct val="100000"/>
              </a:lnSpc>
              <a:spcBef>
                <a:spcPts val="100"/>
              </a:spcBef>
            </a:pPr>
            <a:r>
              <a:rPr sz="6000" b="1" spc="225" dirty="0">
                <a:solidFill>
                  <a:srgbClr val="48985C"/>
                </a:solidFill>
                <a:latin typeface="Trebuchet MS"/>
                <a:cs typeface="Trebuchet MS"/>
              </a:rPr>
              <a:t>$</a:t>
            </a:r>
            <a:r>
              <a:rPr lang="en-US" sz="6000" b="1" spc="225" dirty="0">
                <a:solidFill>
                  <a:srgbClr val="48985C"/>
                </a:solidFill>
                <a:latin typeface="Trebuchet MS"/>
                <a:cs typeface="Trebuchet MS"/>
              </a:rPr>
              <a:t>$$$$</a:t>
            </a:r>
          </a:p>
          <a:p>
            <a:pPr marL="12700" algn="ctr">
              <a:lnSpc>
                <a:spcPct val="100000"/>
              </a:lnSpc>
              <a:spcBef>
                <a:spcPts val="100"/>
              </a:spcBef>
            </a:pPr>
            <a:r>
              <a:rPr lang="en-US" sz="4800" b="1" spc="225" dirty="0">
                <a:solidFill>
                  <a:srgbClr val="48985C"/>
                </a:solidFill>
                <a:latin typeface="Trebuchet MS"/>
                <a:cs typeface="Trebuchet MS"/>
              </a:rPr>
              <a:t>$$$$$</a:t>
            </a:r>
          </a:p>
          <a:p>
            <a:pPr marL="12700" algn="ctr">
              <a:lnSpc>
                <a:spcPct val="100000"/>
              </a:lnSpc>
              <a:spcBef>
                <a:spcPts val="100"/>
              </a:spcBef>
            </a:pPr>
            <a:r>
              <a:rPr lang="en-US" sz="3600" b="1" spc="225" dirty="0">
                <a:solidFill>
                  <a:srgbClr val="48985C"/>
                </a:solidFill>
                <a:latin typeface="Trebuchet MS"/>
                <a:cs typeface="Trebuchet MS"/>
              </a:rPr>
              <a:t>$$$$$</a:t>
            </a:r>
          </a:p>
          <a:p>
            <a:pPr marL="12700" algn="ctr">
              <a:lnSpc>
                <a:spcPct val="100000"/>
              </a:lnSpc>
              <a:spcBef>
                <a:spcPts val="100"/>
              </a:spcBef>
            </a:pPr>
            <a:r>
              <a:rPr lang="en-US" sz="2400" b="1" spc="225" dirty="0">
                <a:solidFill>
                  <a:srgbClr val="48985C"/>
                </a:solidFill>
                <a:latin typeface="Trebuchet MS"/>
                <a:cs typeface="Trebuchet MS"/>
              </a:rPr>
              <a:t>$$$$$</a:t>
            </a:r>
            <a:endParaRPr sz="2400" dirty="0">
              <a:solidFill>
                <a:srgbClr val="48985C"/>
              </a:solidFill>
              <a:latin typeface="Trebuchet MS"/>
              <a:cs typeface="Trebuchet MS"/>
            </a:endParaRPr>
          </a:p>
        </p:txBody>
      </p:sp>
      <p:sp>
        <p:nvSpPr>
          <p:cNvPr id="83" name="object 26"/>
          <p:cNvSpPr txBox="1"/>
          <p:nvPr/>
        </p:nvSpPr>
        <p:spPr>
          <a:xfrm>
            <a:off x="751204" y="3106711"/>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84" name="object 26"/>
          <p:cNvSpPr txBox="1"/>
          <p:nvPr/>
        </p:nvSpPr>
        <p:spPr>
          <a:xfrm flipH="1" flipV="1">
            <a:off x="876831" y="1971770"/>
            <a:ext cx="1331128"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85" name="object 11"/>
          <p:cNvSpPr txBox="1"/>
          <p:nvPr/>
        </p:nvSpPr>
        <p:spPr>
          <a:xfrm>
            <a:off x="887487" y="2858207"/>
            <a:ext cx="83185"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86" name="object 26"/>
          <p:cNvSpPr txBox="1"/>
          <p:nvPr/>
        </p:nvSpPr>
        <p:spPr>
          <a:xfrm>
            <a:off x="779766" y="2515488"/>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87" name="object 11"/>
          <p:cNvSpPr txBox="1"/>
          <p:nvPr/>
        </p:nvSpPr>
        <p:spPr>
          <a:xfrm flipH="1">
            <a:off x="2164028" y="1676289"/>
            <a:ext cx="108129"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88" name="object 26"/>
          <p:cNvSpPr txBox="1"/>
          <p:nvPr/>
        </p:nvSpPr>
        <p:spPr>
          <a:xfrm>
            <a:off x="2413333" y="3187923"/>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89" name="object 11"/>
          <p:cNvSpPr txBox="1"/>
          <p:nvPr/>
        </p:nvSpPr>
        <p:spPr>
          <a:xfrm>
            <a:off x="2057400" y="3819833"/>
            <a:ext cx="502069" cy="124808"/>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02" name="object 11"/>
          <p:cNvSpPr txBox="1"/>
          <p:nvPr/>
        </p:nvSpPr>
        <p:spPr>
          <a:xfrm flipH="1">
            <a:off x="1041793" y="2073604"/>
            <a:ext cx="108129"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03" name="object 26"/>
          <p:cNvSpPr txBox="1"/>
          <p:nvPr/>
        </p:nvSpPr>
        <p:spPr>
          <a:xfrm>
            <a:off x="2782518" y="2539549"/>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104" name="object 26"/>
          <p:cNvSpPr txBox="1"/>
          <p:nvPr/>
        </p:nvSpPr>
        <p:spPr>
          <a:xfrm>
            <a:off x="768158" y="2019620"/>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
        <p:nvSpPr>
          <p:cNvPr id="106" name="object 15"/>
          <p:cNvSpPr txBox="1"/>
          <p:nvPr/>
        </p:nvSpPr>
        <p:spPr>
          <a:xfrm flipH="1">
            <a:off x="675933" y="2891887"/>
            <a:ext cx="122496" cy="168635"/>
          </a:xfrm>
          <a:prstGeom prst="rect">
            <a:avLst/>
          </a:prstGeom>
        </p:spPr>
        <p:txBody>
          <a:bodyPr vert="horz" wrap="square" lIns="0" tIns="14604" rIns="0" bIns="0" rtlCol="0">
            <a:spAutoFit/>
          </a:bodyPr>
          <a:lstStyle/>
          <a:p>
            <a:pPr marL="12700">
              <a:lnSpc>
                <a:spcPct val="100000"/>
              </a:lnSpc>
              <a:spcBef>
                <a:spcPts val="114"/>
              </a:spcBef>
              <a:tabLst>
                <a:tab pos="389255" algn="l"/>
              </a:tabLst>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09" name="object 35"/>
          <p:cNvSpPr txBox="1"/>
          <p:nvPr/>
        </p:nvSpPr>
        <p:spPr>
          <a:xfrm>
            <a:off x="2161137" y="3925802"/>
            <a:ext cx="107950" cy="171201"/>
          </a:xfrm>
          <a:prstGeom prst="rect">
            <a:avLst/>
          </a:prstGeom>
        </p:spPr>
        <p:txBody>
          <a:bodyPr vert="horz" wrap="square" lIns="0" tIns="17145" rIns="0" bIns="0" rtlCol="0">
            <a:spAutoFit/>
          </a:bodyPr>
          <a:lstStyle/>
          <a:p>
            <a:pPr marL="12700">
              <a:lnSpc>
                <a:spcPct val="100000"/>
              </a:lnSpc>
              <a:spcBef>
                <a:spcPts val="135"/>
              </a:spcBef>
            </a:pPr>
            <a:r>
              <a:rPr sz="1000" b="1" spc="55" dirty="0">
                <a:solidFill>
                  <a:srgbClr val="48985C"/>
                </a:solidFill>
                <a:latin typeface="Trebuchet MS"/>
                <a:cs typeface="Trebuchet MS"/>
              </a:rPr>
              <a:t>$</a:t>
            </a:r>
            <a:endParaRPr sz="1000" dirty="0">
              <a:solidFill>
                <a:srgbClr val="48985C"/>
              </a:solidFill>
              <a:latin typeface="Trebuchet MS"/>
              <a:cs typeface="Trebuchet MS"/>
            </a:endParaRPr>
          </a:p>
        </p:txBody>
      </p:sp>
      <p:sp>
        <p:nvSpPr>
          <p:cNvPr id="116" name="object 11"/>
          <p:cNvSpPr txBox="1"/>
          <p:nvPr/>
        </p:nvSpPr>
        <p:spPr>
          <a:xfrm flipH="1">
            <a:off x="1157184" y="3560903"/>
            <a:ext cx="108129"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34" name="object 11"/>
          <p:cNvSpPr txBox="1"/>
          <p:nvPr/>
        </p:nvSpPr>
        <p:spPr>
          <a:xfrm flipH="1">
            <a:off x="1063016" y="3713296"/>
            <a:ext cx="108129"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35" name="object 11"/>
          <p:cNvSpPr txBox="1"/>
          <p:nvPr/>
        </p:nvSpPr>
        <p:spPr>
          <a:xfrm flipH="1">
            <a:off x="608001" y="3156970"/>
            <a:ext cx="108129" cy="123752"/>
          </a:xfrm>
          <a:prstGeom prst="rect">
            <a:avLst/>
          </a:prstGeom>
        </p:spPr>
        <p:txBody>
          <a:bodyPr vert="horz" wrap="square" lIns="0" tIns="15875" rIns="0" bIns="0" rtlCol="0">
            <a:spAutoFit/>
          </a:bodyPr>
          <a:lstStyle/>
          <a:p>
            <a:pPr marL="12700">
              <a:lnSpc>
                <a:spcPct val="100000"/>
              </a:lnSpc>
              <a:spcBef>
                <a:spcPts val="125"/>
              </a:spcBef>
            </a:pPr>
            <a:r>
              <a:rPr sz="700" b="1" spc="35" dirty="0">
                <a:solidFill>
                  <a:srgbClr val="48985C"/>
                </a:solidFill>
                <a:latin typeface="Trebuchet MS"/>
                <a:cs typeface="Trebuchet MS"/>
              </a:rPr>
              <a:t>$</a:t>
            </a:r>
            <a:endParaRPr sz="700" dirty="0">
              <a:solidFill>
                <a:srgbClr val="48985C"/>
              </a:solidFill>
              <a:latin typeface="Trebuchet MS"/>
              <a:cs typeface="Trebuchet MS"/>
            </a:endParaRPr>
          </a:p>
        </p:txBody>
      </p:sp>
      <p:sp>
        <p:nvSpPr>
          <p:cNvPr id="136" name="object 40"/>
          <p:cNvSpPr txBox="1"/>
          <p:nvPr/>
        </p:nvSpPr>
        <p:spPr>
          <a:xfrm>
            <a:off x="2874962" y="1962901"/>
            <a:ext cx="193675" cy="348615"/>
          </a:xfrm>
          <a:prstGeom prst="rect">
            <a:avLst/>
          </a:prstGeom>
        </p:spPr>
        <p:txBody>
          <a:bodyPr vert="horz" wrap="square" lIns="0" tIns="14604" rIns="0" bIns="0" rtlCol="0">
            <a:spAutoFit/>
          </a:bodyPr>
          <a:lstStyle/>
          <a:p>
            <a:pPr marL="12700">
              <a:lnSpc>
                <a:spcPct val="100000"/>
              </a:lnSpc>
              <a:spcBef>
                <a:spcPts val="114"/>
              </a:spcBef>
            </a:pPr>
            <a:r>
              <a:rPr sz="2100" b="1" spc="85" dirty="0">
                <a:solidFill>
                  <a:srgbClr val="48985C"/>
                </a:solidFill>
                <a:latin typeface="Trebuchet MS"/>
                <a:cs typeface="Trebuchet MS"/>
              </a:rPr>
              <a:t>$</a:t>
            </a:r>
            <a:endParaRPr sz="2100" dirty="0">
              <a:solidFill>
                <a:srgbClr val="48985C"/>
              </a:solidFill>
              <a:latin typeface="Trebuchet MS"/>
              <a:cs typeface="Trebuchet MS"/>
            </a:endParaRPr>
          </a:p>
        </p:txBody>
      </p:sp>
      <p:sp>
        <p:nvSpPr>
          <p:cNvPr id="137" name="object 26"/>
          <p:cNvSpPr txBox="1"/>
          <p:nvPr/>
        </p:nvSpPr>
        <p:spPr>
          <a:xfrm>
            <a:off x="3021767" y="2804301"/>
            <a:ext cx="143510" cy="239809"/>
          </a:xfrm>
          <a:prstGeom prst="rect">
            <a:avLst/>
          </a:prstGeom>
        </p:spPr>
        <p:txBody>
          <a:bodyPr vert="horz" wrap="square" lIns="0" tIns="16510" rIns="0" bIns="0" rtlCol="0">
            <a:spAutoFit/>
          </a:bodyPr>
          <a:lstStyle/>
          <a:p>
            <a:pPr marL="12700">
              <a:lnSpc>
                <a:spcPct val="100000"/>
              </a:lnSpc>
              <a:spcBef>
                <a:spcPts val="130"/>
              </a:spcBef>
            </a:pPr>
            <a:r>
              <a:rPr sz="1450" b="1" spc="75" dirty="0">
                <a:solidFill>
                  <a:srgbClr val="48985C"/>
                </a:solidFill>
                <a:latin typeface="Trebuchet MS"/>
                <a:cs typeface="Trebuchet MS"/>
              </a:rPr>
              <a:t>$</a:t>
            </a:r>
            <a:endParaRPr sz="1450" dirty="0">
              <a:solidFill>
                <a:srgbClr val="48985C"/>
              </a:solidFill>
              <a:latin typeface="Trebuchet MS"/>
              <a:cs typeface="Trebuchet MS"/>
            </a:endParaRPr>
          </a:p>
        </p:txBody>
      </p:sp>
    </p:spTree>
    <p:extLst>
      <p:ext uri="{BB962C8B-B14F-4D97-AF65-F5344CB8AC3E}">
        <p14:creationId xmlns:p14="http://schemas.microsoft.com/office/powerpoint/2010/main" val="1312204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8953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#3: Create and share key documents.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Personal Finance</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5"/>
            <a:ext cx="857250" cy="803275"/>
          </a:xfrm>
          <a:prstGeom prst="rect">
            <a:avLst/>
          </a:prstGeom>
          <a:noFill/>
          <a:ln w="9525" algn="in">
            <a:noFill/>
            <a:miter lim="800000"/>
            <a:headEnd/>
            <a:tailEnd/>
          </a:ln>
          <a:effectLst/>
        </p:spPr>
      </p:pic>
      <p:pic>
        <p:nvPicPr>
          <p:cNvPr id="3074" name="Picture 2" descr="000"/>
          <p:cNvPicPr>
            <a:picLocks noChangeAspect="1" noChangeArrowheads="1"/>
          </p:cNvPicPr>
          <p:nvPr/>
        </p:nvPicPr>
        <p:blipFill>
          <a:blip r:embed="rId3" cstate="print"/>
          <a:srcRect l="71078" t="13353" r="4411" b="67574"/>
          <a:stretch>
            <a:fillRect/>
          </a:stretch>
        </p:blipFill>
        <p:spPr bwMode="auto">
          <a:xfrm>
            <a:off x="8264525" y="4324350"/>
            <a:ext cx="803275" cy="803275"/>
          </a:xfrm>
          <a:prstGeom prst="rect">
            <a:avLst/>
          </a:prstGeom>
          <a:noFill/>
          <a:ln w="9525" algn="in">
            <a:noFill/>
            <a:miter lim="800000"/>
            <a:headEnd/>
            <a:tailEnd/>
          </a:ln>
          <a:effectLst/>
        </p:spPr>
      </p:pic>
      <p:pic>
        <p:nvPicPr>
          <p:cNvPr id="4098" name="Picture 2" descr="000"/>
          <p:cNvPicPr>
            <a:picLocks noChangeAspect="1" noChangeArrowheads="1"/>
          </p:cNvPicPr>
          <p:nvPr/>
        </p:nvPicPr>
        <p:blipFill>
          <a:blip r:embed="rId4" cstate="print"/>
          <a:srcRect l="53922" t="33061" r="21568" b="47865"/>
          <a:stretch>
            <a:fillRect/>
          </a:stretch>
        </p:blipFill>
        <p:spPr bwMode="auto">
          <a:xfrm>
            <a:off x="8229600" y="4324350"/>
            <a:ext cx="803275" cy="803275"/>
          </a:xfrm>
          <a:prstGeom prst="rect">
            <a:avLst/>
          </a:prstGeom>
          <a:noFill/>
          <a:ln w="9525" algn="in">
            <a:noFill/>
            <a:miter lim="800000"/>
            <a:headEnd/>
            <a:tailEnd/>
          </a:ln>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rcRect r="13448" b="16623"/>
          <a:stretch>
            <a:fillRect/>
          </a:stretch>
        </p:blipFill>
        <p:spPr>
          <a:xfrm>
            <a:off x="0" y="2185968"/>
            <a:ext cx="2667000" cy="152878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91200" y="1885950"/>
            <a:ext cx="3173592" cy="1943997"/>
          </a:xfrm>
          <a:prstGeom prst="rect">
            <a:avLst/>
          </a:prstGeom>
        </p:spPr>
      </p:pic>
      <p:sp>
        <p:nvSpPr>
          <p:cNvPr id="18" name="TextBox 17"/>
          <p:cNvSpPr txBox="1"/>
          <p:nvPr/>
        </p:nvSpPr>
        <p:spPr>
          <a:xfrm>
            <a:off x="6477000" y="2241887"/>
            <a:ext cx="2209800" cy="1015663"/>
          </a:xfrm>
          <a:prstGeom prst="rect">
            <a:avLst/>
          </a:prstGeom>
          <a:noFill/>
        </p:spPr>
        <p:txBody>
          <a:bodyPr wrap="square" rtlCol="0">
            <a:spAutoFit/>
          </a:bodyPr>
          <a:lstStyle/>
          <a:p>
            <a:pPr algn="ctr"/>
            <a:r>
              <a:rPr lang="en-US" sz="2000" dirty="0">
                <a:solidFill>
                  <a:schemeClr val="tx1">
                    <a:lumMod val="75000"/>
                    <a:lumOff val="25000"/>
                  </a:schemeClr>
                </a:solidFill>
              </a:rPr>
              <a:t>Do my loved ones know where </a:t>
            </a:r>
          </a:p>
          <a:p>
            <a:pPr algn="ctr"/>
            <a:r>
              <a:rPr lang="en-US" sz="2000" dirty="0">
                <a:solidFill>
                  <a:schemeClr val="tx1">
                    <a:lumMod val="75000"/>
                    <a:lumOff val="25000"/>
                  </a:schemeClr>
                </a:solidFill>
              </a:rPr>
              <a:t>they are?</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rcRect l="68733" t="62598"/>
          <a:stretch>
            <a:fillRect/>
          </a:stretch>
        </p:blipFill>
        <p:spPr>
          <a:xfrm>
            <a:off x="2133600" y="3333750"/>
            <a:ext cx="935940" cy="685800"/>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600" y="3142020"/>
            <a:ext cx="1584455" cy="15633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rcRect l="68733" t="62598"/>
          <a:stretch>
            <a:fillRect/>
          </a:stretch>
        </p:blipFill>
        <p:spPr>
          <a:xfrm rot="4004475">
            <a:off x="4347260" y="3012640"/>
            <a:ext cx="880567" cy="645226"/>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5314950"/>
            <a:ext cx="887977" cy="543934"/>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rcRect r="13448" b="16623"/>
          <a:stretch>
            <a:fillRect/>
          </a:stretch>
        </p:blipFill>
        <p:spPr>
          <a:xfrm>
            <a:off x="2895600" y="1500168"/>
            <a:ext cx="2590800" cy="1528782"/>
          </a:xfrm>
          <a:prstGeom prst="rect">
            <a:avLst/>
          </a:prstGeom>
        </p:spPr>
      </p:pic>
      <p:sp>
        <p:nvSpPr>
          <p:cNvPr id="27" name="Oval 26"/>
          <p:cNvSpPr/>
          <p:nvPr/>
        </p:nvSpPr>
        <p:spPr>
          <a:xfrm>
            <a:off x="5181600" y="2724150"/>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9887447">
            <a:off x="4944352" y="2707807"/>
            <a:ext cx="6858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28600" y="2595086"/>
            <a:ext cx="2286000" cy="707886"/>
          </a:xfrm>
          <a:prstGeom prst="rect">
            <a:avLst/>
          </a:prstGeom>
          <a:noFill/>
        </p:spPr>
        <p:txBody>
          <a:bodyPr wrap="square" rtlCol="0">
            <a:spAutoFit/>
          </a:bodyPr>
          <a:lstStyle/>
          <a:p>
            <a:pPr algn="ctr"/>
            <a:r>
              <a:rPr lang="en-US" sz="2000" dirty="0">
                <a:solidFill>
                  <a:schemeClr val="tx1">
                    <a:lumMod val="75000"/>
                    <a:lumOff val="25000"/>
                  </a:schemeClr>
                </a:solidFill>
              </a:rPr>
              <a:t>Do I have the right documents?</a:t>
            </a:r>
          </a:p>
        </p:txBody>
      </p:sp>
      <p:sp>
        <p:nvSpPr>
          <p:cNvPr id="30" name="TextBox 29"/>
          <p:cNvSpPr txBox="1"/>
          <p:nvPr/>
        </p:nvSpPr>
        <p:spPr>
          <a:xfrm>
            <a:off x="3124200" y="1878509"/>
            <a:ext cx="2155955" cy="738664"/>
          </a:xfrm>
          <a:prstGeom prst="rect">
            <a:avLst/>
          </a:prstGeom>
          <a:noFill/>
        </p:spPr>
        <p:txBody>
          <a:bodyPr wrap="square" rtlCol="0">
            <a:spAutoFit/>
          </a:bodyPr>
          <a:lstStyle/>
          <a:p>
            <a:pPr algn="ctr"/>
            <a:r>
              <a:rPr lang="en-US" sz="2100" dirty="0">
                <a:solidFill>
                  <a:schemeClr val="tx1">
                    <a:lumMod val="75000"/>
                    <a:lumOff val="25000"/>
                  </a:schemeClr>
                </a:solidFill>
              </a:rPr>
              <a:t>Are they up to date?</a:t>
            </a:r>
          </a:p>
        </p:txBody>
      </p:sp>
      <p:sp>
        <p:nvSpPr>
          <p:cNvPr id="31" name="TextBox 30"/>
          <p:cNvSpPr txBox="1"/>
          <p:nvPr/>
        </p:nvSpPr>
        <p:spPr>
          <a:xfrm rot="19884718">
            <a:off x="3243976" y="3362368"/>
            <a:ext cx="914400" cy="400110"/>
          </a:xfrm>
          <a:prstGeom prst="rect">
            <a:avLst/>
          </a:prstGeom>
          <a:noFill/>
        </p:spPr>
        <p:txBody>
          <a:bodyPr wrap="square" rtlCol="0">
            <a:spAutoFit/>
          </a:bodyPr>
          <a:lstStyle/>
          <a:p>
            <a:pPr algn="ctr"/>
            <a:r>
              <a:rPr lang="en-US" sz="1000" dirty="0"/>
              <a:t>Advanced</a:t>
            </a:r>
          </a:p>
          <a:p>
            <a:pPr algn="ctr"/>
            <a:r>
              <a:rPr lang="en-US" sz="1000" dirty="0"/>
              <a:t>Directive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54749"/>
            <a:ext cx="9296400" cy="2505301"/>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#1: Develop a clear picture of your post-retirement finances. </a:t>
            </a:r>
          </a:p>
          <a:p>
            <a:pPr marL="1257300" lvl="2" indent="-342900">
              <a:spcBef>
                <a:spcPct val="20000"/>
              </a:spcBef>
            </a:pPr>
            <a:r>
              <a:rPr lang="en-US" sz="2800" b="1" dirty="0">
                <a:solidFill>
                  <a:schemeClr val="tx1">
                    <a:lumMod val="75000"/>
                    <a:lumOff val="25000"/>
                  </a:schemeClr>
                </a:solidFill>
              </a:rPr>
              <a:t>Key Point #2: Get advice. </a:t>
            </a:r>
          </a:p>
          <a:p>
            <a:pPr marL="1257300" lvl="2" indent="-342900">
              <a:spcBef>
                <a:spcPct val="20000"/>
              </a:spcBef>
            </a:pPr>
            <a:r>
              <a:rPr lang="en-US" sz="2800" b="1" dirty="0">
                <a:solidFill>
                  <a:schemeClr val="tx1">
                    <a:lumMod val="75000"/>
                    <a:lumOff val="25000"/>
                  </a:schemeClr>
                </a:solidFill>
              </a:rPr>
              <a:t>Key Point #3: Create and share key documents. </a:t>
            </a:r>
          </a:p>
          <a:p>
            <a:pPr marL="1257300" lvl="2" indent="-342900">
              <a:spcBef>
                <a:spcPct val="20000"/>
              </a:spcBef>
            </a:pPr>
            <a:r>
              <a:rPr lang="en-US" sz="2800" b="1" dirty="0">
                <a:solidFill>
                  <a:schemeClr val="tx1">
                    <a:lumMod val="75000"/>
                    <a:lumOff val="25000"/>
                  </a:schemeClr>
                </a:solidFill>
              </a:rPr>
              <a:t>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Personal Finance</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8"/>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0"/>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5"/>
            <a:ext cx="857250" cy="803275"/>
          </a:xfrm>
          <a:prstGeom prst="rect">
            <a:avLst/>
          </a:prstGeom>
          <a:noFill/>
          <a:ln w="9525" algn="in">
            <a:noFill/>
            <a:miter lim="800000"/>
            <a:headEnd/>
            <a:tailEnd/>
          </a:ln>
          <a:effectLst/>
        </p:spPr>
      </p:pic>
      <p:pic>
        <p:nvPicPr>
          <p:cNvPr id="3074" name="Picture 2" descr="000"/>
          <p:cNvPicPr>
            <a:picLocks noChangeAspect="1" noChangeArrowheads="1"/>
          </p:cNvPicPr>
          <p:nvPr/>
        </p:nvPicPr>
        <p:blipFill>
          <a:blip r:embed="rId3" cstate="print"/>
          <a:srcRect l="71078" t="13353" r="4411" b="67574"/>
          <a:stretch>
            <a:fillRect/>
          </a:stretch>
        </p:blipFill>
        <p:spPr bwMode="auto">
          <a:xfrm>
            <a:off x="8264525" y="4324350"/>
            <a:ext cx="803275" cy="803275"/>
          </a:xfrm>
          <a:prstGeom prst="rect">
            <a:avLst/>
          </a:prstGeom>
          <a:noFill/>
          <a:ln w="9525" algn="in">
            <a:noFill/>
            <a:miter lim="800000"/>
            <a:headEnd/>
            <a:tailEnd/>
          </a:ln>
          <a:effectLst/>
        </p:spPr>
      </p:pic>
      <p:pic>
        <p:nvPicPr>
          <p:cNvPr id="4098" name="Picture 2" descr="000"/>
          <p:cNvPicPr>
            <a:picLocks noChangeAspect="1" noChangeArrowheads="1"/>
          </p:cNvPicPr>
          <p:nvPr/>
        </p:nvPicPr>
        <p:blipFill>
          <a:blip r:embed="rId4" cstate="print"/>
          <a:srcRect l="53922" t="33061" r="21568" b="47865"/>
          <a:stretch>
            <a:fillRect/>
          </a:stretch>
        </p:blipFill>
        <p:spPr bwMode="auto">
          <a:xfrm>
            <a:off x="8229600" y="4324350"/>
            <a:ext cx="803275" cy="803275"/>
          </a:xfrm>
          <a:prstGeom prst="rect">
            <a:avLst/>
          </a:prstGeom>
          <a:noFill/>
          <a:ln w="9525" algn="in">
            <a:noFill/>
            <a:miter lim="800000"/>
            <a:headEnd/>
            <a:tailEnd/>
          </a:ln>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2997232"/>
            <a:ext cx="2667000" cy="15681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176" y="468312"/>
            <a:ext cx="9147175" cy="768350"/>
          </a:xfrm>
          <a:prstGeom prst="rect">
            <a:avLst/>
          </a:prstGeom>
          <a:solidFill>
            <a:srgbClr val="5C6595"/>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4"/>
          <p:cNvSpPr txBox="1">
            <a:spLocks noChangeArrowheads="1"/>
          </p:cNvSpPr>
          <p:nvPr/>
        </p:nvSpPr>
        <p:spPr bwMode="auto">
          <a:xfrm>
            <a:off x="0" y="554038"/>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FFFFFF"/>
                </a:solidFill>
                <a:latin typeface="Calibri" panose="020F0502020204030204" pitchFamily="34" charset="0"/>
              </a:rPr>
              <a:t>CONNECTION &amp; GROWTH</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 Box 4"/>
          <p:cNvSpPr txBox="1">
            <a:spLocks noChangeArrowheads="1"/>
          </p:cNvSpPr>
          <p:nvPr/>
        </p:nvSpPr>
        <p:spPr bwMode="auto">
          <a:xfrm>
            <a:off x="0" y="3943350"/>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i="1" cap="small" dirty="0">
                <a:solidFill>
                  <a:schemeClr val="tx1">
                    <a:lumMod val="65000"/>
                    <a:lumOff val="35000"/>
                  </a:schemeClr>
                </a:solidFill>
                <a:latin typeface="Calibri" panose="020F0502020204030204" pitchFamily="34" charset="0"/>
              </a:rPr>
              <a:t>Will you have social and cultural opportunities       that enrich your life?</a:t>
            </a:r>
            <a:endParaRPr kumimoji="0" lang="en-US" altLang="en-US" sz="2800" b="0" i="1" u="none" strike="noStrike" cap="small" normalizeH="0" dirty="0">
              <a:ln>
                <a:noFill/>
              </a:ln>
              <a:solidFill>
                <a:schemeClr val="tx1">
                  <a:lumMod val="65000"/>
                  <a:lumOff val="35000"/>
                </a:schemeClr>
              </a:solidFill>
              <a:effectLst/>
              <a:latin typeface="Arial" panose="020B0604020202020204" pitchFamily="34" charset="0"/>
            </a:endParaRPr>
          </a:p>
        </p:txBody>
      </p:sp>
      <p:pic>
        <p:nvPicPr>
          <p:cNvPr id="3074" name="Picture 2" descr="GrayScaleGears_Connection"/>
          <p:cNvPicPr>
            <a:picLocks noChangeAspect="1" noChangeArrowheads="1"/>
          </p:cNvPicPr>
          <p:nvPr/>
        </p:nvPicPr>
        <p:blipFill>
          <a:blip r:embed="rId2" cstate="print">
            <a:extLst>
              <a:ext uri="{28A0092B-C50C-407E-A947-70E740481C1C}">
                <a14:useLocalDpi xmlns:a14="http://schemas.microsoft.com/office/drawing/2010/main" val="0"/>
              </a:ext>
            </a:extLst>
          </a:blip>
          <a:srcRect t="24731" b="31325"/>
          <a:stretch>
            <a:fillRect/>
          </a:stretch>
        </p:blipFill>
        <p:spPr bwMode="auto">
          <a:xfrm>
            <a:off x="685800" y="1506537"/>
            <a:ext cx="7805738" cy="243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25264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54749"/>
            <a:ext cx="94488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#1: See the whole wellness picture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9"/>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1"/>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6"/>
            <a:ext cx="857250" cy="803275"/>
          </a:xfrm>
          <a:prstGeom prst="rect">
            <a:avLst/>
          </a:prstGeom>
          <a:noFill/>
          <a:ln w="9525" algn="in">
            <a:noFill/>
            <a:miter lim="800000"/>
            <a:headEnd/>
            <a:tailEnd/>
          </a:ln>
          <a:effectLst/>
        </p:spPr>
      </p:pic>
      <p:pic>
        <p:nvPicPr>
          <p:cNvPr id="3074" name="Picture 2" descr="000"/>
          <p:cNvPicPr>
            <a:picLocks noChangeAspect="1" noChangeArrowheads="1"/>
          </p:cNvPicPr>
          <p:nvPr/>
        </p:nvPicPr>
        <p:blipFill>
          <a:blip r:embed="rId3" cstate="print"/>
          <a:srcRect l="71078" t="13353" r="4411" b="67574"/>
          <a:stretch>
            <a:fillRect/>
          </a:stretch>
        </p:blipFill>
        <p:spPr bwMode="auto">
          <a:xfrm>
            <a:off x="8264527" y="4324351"/>
            <a:ext cx="803275" cy="803275"/>
          </a:xfrm>
          <a:prstGeom prst="rect">
            <a:avLst/>
          </a:prstGeom>
          <a:noFill/>
          <a:ln w="9525" algn="in">
            <a:noFill/>
            <a:miter lim="800000"/>
            <a:headEnd/>
            <a:tailEnd/>
          </a:ln>
          <a:effectLst/>
        </p:spPr>
      </p:pic>
      <p:sp>
        <p:nvSpPr>
          <p:cNvPr id="9"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Connection &amp; Growth                     </a:t>
            </a:r>
          </a:p>
        </p:txBody>
      </p:sp>
      <p:sp>
        <p:nvSpPr>
          <p:cNvPr id="12" name="Rectangle 11"/>
          <p:cNvSpPr/>
          <p:nvPr/>
        </p:nvSpPr>
        <p:spPr>
          <a:xfrm>
            <a:off x="-152400" y="1733550"/>
            <a:ext cx="9448800" cy="25146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Image result for welln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1613630"/>
            <a:ext cx="4495800" cy="2844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8191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#2: Be Aware of Risk Factors for Isolation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9"/>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1"/>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6"/>
            <a:ext cx="857250" cy="803275"/>
          </a:xfrm>
          <a:prstGeom prst="rect">
            <a:avLst/>
          </a:prstGeom>
          <a:noFill/>
          <a:ln w="9525" algn="in">
            <a:noFill/>
            <a:miter lim="800000"/>
            <a:headEnd/>
            <a:tailEnd/>
          </a:ln>
          <a:effectLst/>
        </p:spPr>
      </p:pic>
      <p:pic>
        <p:nvPicPr>
          <p:cNvPr id="3074" name="Picture 2" descr="000"/>
          <p:cNvPicPr>
            <a:picLocks noChangeAspect="1" noChangeArrowheads="1"/>
          </p:cNvPicPr>
          <p:nvPr/>
        </p:nvPicPr>
        <p:blipFill>
          <a:blip r:embed="rId3" cstate="print"/>
          <a:srcRect l="71078" t="13353" r="4411" b="67574"/>
          <a:stretch>
            <a:fillRect/>
          </a:stretch>
        </p:blipFill>
        <p:spPr bwMode="auto">
          <a:xfrm>
            <a:off x="8264527" y="4324351"/>
            <a:ext cx="803275" cy="803275"/>
          </a:xfrm>
          <a:prstGeom prst="rect">
            <a:avLst/>
          </a:prstGeom>
          <a:noFill/>
          <a:ln w="9525" algn="in">
            <a:noFill/>
            <a:miter lim="800000"/>
            <a:headEnd/>
            <a:tailEnd/>
          </a:ln>
          <a:effectLst/>
        </p:spPr>
      </p:pic>
      <p:sp>
        <p:nvSpPr>
          <p:cNvPr id="9"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Connection &amp; Growth                     </a:t>
            </a:r>
          </a:p>
        </p:txBody>
      </p:sp>
      <p:sp>
        <p:nvSpPr>
          <p:cNvPr id="12" name="TextBox 11"/>
          <p:cNvSpPr txBox="1"/>
          <p:nvPr/>
        </p:nvSpPr>
        <p:spPr>
          <a:xfrm>
            <a:off x="500855" y="2939355"/>
            <a:ext cx="5137945" cy="138499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marL="342900" indent="-342900">
              <a:buSzPct val="120000"/>
              <a:buFont typeface="Arial" panose="020B0604020202020204" pitchFamily="34" charset="0"/>
              <a:buChar char="•"/>
            </a:pPr>
            <a:r>
              <a:rPr lang="en-US" sz="2800" dirty="0">
                <a:solidFill>
                  <a:schemeClr val="tx1">
                    <a:lumMod val="85000"/>
                    <a:lumOff val="15000"/>
                  </a:schemeClr>
                </a:solidFill>
              </a:rPr>
              <a:t>Living alone</a:t>
            </a:r>
          </a:p>
          <a:p>
            <a:pPr marL="342900" indent="-342900">
              <a:buSzPct val="120000"/>
              <a:buFont typeface="Arial" panose="020B0604020202020204" pitchFamily="34" charset="0"/>
              <a:buChar char="•"/>
            </a:pPr>
            <a:r>
              <a:rPr lang="en-US" sz="2800" dirty="0">
                <a:solidFill>
                  <a:schemeClr val="tx1">
                    <a:lumMod val="85000"/>
                    <a:lumOff val="15000"/>
                  </a:schemeClr>
                </a:solidFill>
              </a:rPr>
              <a:t>Mobility or sensory impairment</a:t>
            </a:r>
          </a:p>
          <a:p>
            <a:pPr marL="342900" indent="-342900">
              <a:buSzPct val="120000"/>
              <a:buFont typeface="Arial" panose="020B0604020202020204" pitchFamily="34" charset="0"/>
              <a:buChar char="•"/>
            </a:pPr>
            <a:r>
              <a:rPr lang="en-US" sz="2800" dirty="0">
                <a:solidFill>
                  <a:schemeClr val="tx1">
                    <a:lumMod val="85000"/>
                    <a:lumOff val="15000"/>
                  </a:schemeClr>
                </a:solidFill>
              </a:rPr>
              <a:t>Major life transitions or losses</a:t>
            </a:r>
          </a:p>
        </p:txBody>
      </p:sp>
      <p:pic>
        <p:nvPicPr>
          <p:cNvPr id="5" name="Picture 4"/>
          <p:cNvPicPr>
            <a:picLocks noChangeAspect="1"/>
          </p:cNvPicPr>
          <p:nvPr/>
        </p:nvPicPr>
        <p:blipFill>
          <a:blip r:embed="rId5"/>
          <a:stretch>
            <a:fillRect/>
          </a:stretch>
        </p:blipFill>
        <p:spPr>
          <a:xfrm>
            <a:off x="-4530640" y="552351"/>
            <a:ext cx="3616240" cy="2387004"/>
          </a:xfrm>
          <a:prstGeom prst="rect">
            <a:avLst/>
          </a:prstGeom>
        </p:spPr>
      </p:pic>
      <p:pic>
        <p:nvPicPr>
          <p:cNvPr id="6" name="Picture 5"/>
          <p:cNvPicPr>
            <a:picLocks noChangeAspect="1"/>
          </p:cNvPicPr>
          <p:nvPr/>
        </p:nvPicPr>
        <p:blipFill rotWithShape="1">
          <a:blip r:embed="rId6"/>
          <a:srcRect b="59524"/>
          <a:stretch/>
        </p:blipFill>
        <p:spPr>
          <a:xfrm>
            <a:off x="3276600" y="1581150"/>
            <a:ext cx="5208820" cy="1686666"/>
          </a:xfrm>
          <a:prstGeom prst="rect">
            <a:avLst/>
          </a:prstGeom>
        </p:spPr>
      </p:pic>
    </p:spTree>
    <p:extLst>
      <p:ext uri="{BB962C8B-B14F-4D97-AF65-F5344CB8AC3E}">
        <p14:creationId xmlns:p14="http://schemas.microsoft.com/office/powerpoint/2010/main" val="3883234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54749"/>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Key Point #3: Build and Diversify your Social Resources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sp>
        <p:nvSpPr>
          <p:cNvPr id="5"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Connection &amp; Growth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9"/>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1"/>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6"/>
            <a:ext cx="857250" cy="803275"/>
          </a:xfrm>
          <a:prstGeom prst="rect">
            <a:avLst/>
          </a:prstGeom>
          <a:noFill/>
          <a:ln w="9525" algn="in">
            <a:noFill/>
            <a:miter lim="800000"/>
            <a:headEnd/>
            <a:tailEnd/>
          </a:ln>
          <a:effectLst/>
        </p:spPr>
      </p:pic>
      <p:pic>
        <p:nvPicPr>
          <p:cNvPr id="3074" name="Picture 2" descr="000"/>
          <p:cNvPicPr>
            <a:picLocks noChangeAspect="1" noChangeArrowheads="1"/>
          </p:cNvPicPr>
          <p:nvPr/>
        </p:nvPicPr>
        <p:blipFill>
          <a:blip r:embed="rId3" cstate="print"/>
          <a:srcRect l="71078" t="13353" r="4411" b="67574"/>
          <a:stretch>
            <a:fillRect/>
          </a:stretch>
        </p:blipFill>
        <p:spPr bwMode="auto">
          <a:xfrm>
            <a:off x="8264527" y="4324351"/>
            <a:ext cx="803275" cy="803275"/>
          </a:xfrm>
          <a:prstGeom prst="rect">
            <a:avLst/>
          </a:prstGeom>
          <a:noFill/>
          <a:ln w="9525" algn="in">
            <a:noFill/>
            <a:miter lim="800000"/>
            <a:headEnd/>
            <a:tailEnd/>
          </a:ln>
          <a:effectLst/>
        </p:spPr>
      </p:pic>
      <p:sp>
        <p:nvSpPr>
          <p:cNvPr id="12" name="TextBox 11"/>
          <p:cNvSpPr txBox="1"/>
          <p:nvPr/>
        </p:nvSpPr>
        <p:spPr>
          <a:xfrm>
            <a:off x="4191000" y="1733550"/>
            <a:ext cx="4953000" cy="2492990"/>
          </a:xfrm>
          <a:prstGeom prst="rect">
            <a:avLst/>
          </a:prstGeom>
          <a:noFill/>
        </p:spPr>
        <p:txBody>
          <a:bodyPr wrap="square" rtlCol="0">
            <a:spAutoFit/>
          </a:bodyPr>
          <a:lstStyle/>
          <a:p>
            <a:r>
              <a:rPr lang="en-US" sz="2400" dirty="0">
                <a:solidFill>
                  <a:schemeClr val="tx1">
                    <a:lumMod val="75000"/>
                    <a:lumOff val="25000"/>
                  </a:schemeClr>
                </a:solidFill>
              </a:rPr>
              <a:t>Your Social Network is…</a:t>
            </a:r>
          </a:p>
          <a:p>
            <a:pPr algn="ctr"/>
            <a:endParaRPr lang="en-US" sz="1200" dirty="0">
              <a:solidFill>
                <a:schemeClr val="tx1">
                  <a:lumMod val="75000"/>
                  <a:lumOff val="25000"/>
                </a:schemeClr>
              </a:solidFill>
            </a:endParaRPr>
          </a:p>
          <a:p>
            <a:pPr lvl="1" indent="-285750">
              <a:buClr>
                <a:srgbClr val="4D5485"/>
              </a:buClr>
              <a:buFont typeface="Wingdings" pitchFamily="2" charset="2"/>
              <a:buChar char="§"/>
            </a:pPr>
            <a:r>
              <a:rPr lang="en-US" sz="2400" dirty="0">
                <a:solidFill>
                  <a:schemeClr val="tx1">
                    <a:lumMod val="75000"/>
                    <a:lumOff val="25000"/>
                  </a:schemeClr>
                </a:solidFill>
              </a:rPr>
              <a:t> A Source of Companionship</a:t>
            </a:r>
          </a:p>
          <a:p>
            <a:pPr lvl="1" indent="-285750">
              <a:buClr>
                <a:srgbClr val="4D5485"/>
              </a:buClr>
              <a:buFont typeface="Wingdings" pitchFamily="2" charset="2"/>
              <a:buChar char="§"/>
            </a:pPr>
            <a:r>
              <a:rPr lang="en-US" sz="2400" dirty="0">
                <a:solidFill>
                  <a:schemeClr val="tx1">
                    <a:lumMod val="75000"/>
                    <a:lumOff val="25000"/>
                  </a:schemeClr>
                </a:solidFill>
              </a:rPr>
              <a:t> A Source of Joy</a:t>
            </a:r>
          </a:p>
          <a:p>
            <a:pPr lvl="1" indent="-285750">
              <a:buClr>
                <a:srgbClr val="4D5485"/>
              </a:buClr>
              <a:buFont typeface="Wingdings" pitchFamily="2" charset="2"/>
              <a:buChar char="§"/>
            </a:pPr>
            <a:r>
              <a:rPr lang="en-US" sz="2400" dirty="0">
                <a:solidFill>
                  <a:schemeClr val="tx1">
                    <a:lumMod val="75000"/>
                    <a:lumOff val="25000"/>
                  </a:schemeClr>
                </a:solidFill>
              </a:rPr>
              <a:t> A Source of Emotional Support</a:t>
            </a:r>
          </a:p>
          <a:p>
            <a:pPr lvl="1" indent="-285750">
              <a:buClr>
                <a:srgbClr val="4D5485"/>
              </a:buClr>
              <a:buFont typeface="Wingdings" pitchFamily="2" charset="2"/>
              <a:buChar char="§"/>
            </a:pPr>
            <a:r>
              <a:rPr lang="en-US" sz="2400" dirty="0">
                <a:solidFill>
                  <a:schemeClr val="tx1">
                    <a:lumMod val="75000"/>
                    <a:lumOff val="25000"/>
                  </a:schemeClr>
                </a:solidFill>
              </a:rPr>
              <a:t> A Source of Information</a:t>
            </a:r>
          </a:p>
          <a:p>
            <a:pPr lvl="1" indent="-285750">
              <a:buClr>
                <a:srgbClr val="4D5485"/>
              </a:buClr>
              <a:buFont typeface="Wingdings" pitchFamily="2" charset="2"/>
              <a:buChar char="§"/>
            </a:pPr>
            <a:r>
              <a:rPr lang="en-US" sz="2400" dirty="0">
                <a:solidFill>
                  <a:schemeClr val="tx1">
                    <a:lumMod val="75000"/>
                    <a:lumOff val="25000"/>
                  </a:schemeClr>
                </a:solidFill>
              </a:rPr>
              <a:t> A Resource for Help</a:t>
            </a:r>
          </a:p>
        </p:txBody>
      </p:sp>
      <p:pic>
        <p:nvPicPr>
          <p:cNvPr id="9218" name="Picture 2" descr="http://static.tvtropes.org/pmwiki/pub/images/Spock_McCoy_3D_chess_68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67" y="1752600"/>
            <a:ext cx="3502533" cy="2579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0550" y="1047750"/>
            <a:ext cx="9677400" cy="2486835"/>
          </a:xfrm>
          <a:prstGeom prst="rect">
            <a:avLst/>
          </a:prstGeom>
        </p:spPr>
        <p:txBody>
          <a:bodyPr wrap="square">
            <a:spAutoFit/>
          </a:bodyPr>
          <a:lstStyle/>
          <a:p>
            <a:pPr marL="1257300" lvl="2" indent="-342900">
              <a:spcBef>
                <a:spcPct val="20000"/>
              </a:spcBef>
            </a:pPr>
            <a:r>
              <a:rPr lang="en-US" sz="2600" b="1" dirty="0">
                <a:solidFill>
                  <a:schemeClr val="tx1">
                    <a:lumMod val="75000"/>
                    <a:lumOff val="25000"/>
                  </a:schemeClr>
                </a:solidFill>
              </a:rPr>
              <a:t>Key Point #1:  See the whole wellness picture.</a:t>
            </a:r>
          </a:p>
          <a:p>
            <a:pPr marL="1257300" lvl="2" indent="-342900">
              <a:spcBef>
                <a:spcPct val="20000"/>
              </a:spcBef>
            </a:pPr>
            <a:r>
              <a:rPr lang="en-US" sz="2600" b="1" dirty="0">
                <a:solidFill>
                  <a:schemeClr val="tx1">
                    <a:lumMod val="75000"/>
                    <a:lumOff val="25000"/>
                  </a:schemeClr>
                </a:solidFill>
              </a:rPr>
              <a:t>Key Point #2:  Be aware of the risk factors for social isolation.</a:t>
            </a:r>
          </a:p>
          <a:p>
            <a:pPr marL="1257300" lvl="2" indent="-342900">
              <a:spcBef>
                <a:spcPct val="20000"/>
              </a:spcBef>
            </a:pPr>
            <a:r>
              <a:rPr lang="en-US" sz="2600" b="1" dirty="0">
                <a:solidFill>
                  <a:schemeClr val="tx1">
                    <a:lumMod val="75000"/>
                    <a:lumOff val="25000"/>
                  </a:schemeClr>
                </a:solidFill>
              </a:rPr>
              <a:t>Key Point #3:  Build and diversify your social resources.</a:t>
            </a:r>
          </a:p>
          <a:p>
            <a:pPr marL="1257300" lvl="2" indent="-342900">
              <a:spcBef>
                <a:spcPct val="20000"/>
              </a:spcBef>
            </a:pPr>
            <a:endParaRPr lang="en-US" sz="2800" b="1" dirty="0">
              <a:solidFill>
                <a:schemeClr val="tx1">
                  <a:lumMod val="75000"/>
                  <a:lumOff val="25000"/>
                </a:schemeClr>
              </a:solidFill>
            </a:endParaRPr>
          </a:p>
          <a:p>
            <a:pPr marL="1257300" lvl="2" indent="-342900">
              <a:spcBef>
                <a:spcPct val="20000"/>
              </a:spcBef>
            </a:pPr>
            <a:r>
              <a:rPr lang="en-US" sz="2800" b="1" dirty="0">
                <a:solidFill>
                  <a:schemeClr val="tx1">
                    <a:lumMod val="75000"/>
                    <a:lumOff val="25000"/>
                  </a:schemeClr>
                </a:solidFill>
              </a:rPr>
              <a:t>  </a:t>
            </a:r>
          </a:p>
        </p:txBody>
      </p:sp>
      <p:sp>
        <p:nvSpPr>
          <p:cNvPr id="4" name="Title 1"/>
          <p:cNvSpPr txBox="1">
            <a:spLocks/>
          </p:cNvSpPr>
          <p:nvPr/>
        </p:nvSpPr>
        <p:spPr bwMode="auto">
          <a:xfrm>
            <a:off x="0" y="114300"/>
            <a:ext cx="9355138" cy="628650"/>
          </a:xfrm>
          <a:prstGeom prst="rect">
            <a:avLst/>
          </a:prstGeom>
          <a:noFill/>
          <a:ln w="9525">
            <a:noFill/>
            <a:miter lim="800000"/>
            <a:headEnd/>
            <a:tailEnd/>
          </a:ln>
        </p:spPr>
        <p:txBody>
          <a:bodyPr anchor="ctr">
            <a:normAutofit fontScale="92500" lnSpcReduction="20000"/>
          </a:bodyPr>
          <a:lstStyle/>
          <a:p>
            <a:pP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Planning for Aging In Place                     </a:t>
            </a:r>
          </a:p>
        </p:txBody>
      </p:sp>
      <p:pic>
        <p:nvPicPr>
          <p:cNvPr id="1026" name="Picture 2" descr="000"/>
          <p:cNvPicPr>
            <a:picLocks noChangeAspect="1" noChangeArrowheads="1"/>
          </p:cNvPicPr>
          <p:nvPr/>
        </p:nvPicPr>
        <p:blipFill>
          <a:blip r:embed="rId3" cstate="print"/>
          <a:srcRect l="38399" t="12717" r="38725" b="68210"/>
          <a:stretch>
            <a:fillRect/>
          </a:stretch>
        </p:blipFill>
        <p:spPr bwMode="auto">
          <a:xfrm>
            <a:off x="8229600" y="4338639"/>
            <a:ext cx="749300" cy="803275"/>
          </a:xfrm>
          <a:prstGeom prst="rect">
            <a:avLst/>
          </a:prstGeom>
          <a:noFill/>
          <a:ln w="9525" algn="in">
            <a:noFill/>
            <a:miter lim="800000"/>
            <a:headEnd/>
            <a:tailEnd/>
          </a:ln>
          <a:effectLst/>
        </p:spPr>
      </p:pic>
      <p:pic>
        <p:nvPicPr>
          <p:cNvPr id="2" name="Picture 2" descr="000"/>
          <p:cNvPicPr>
            <a:picLocks noChangeAspect="1" noChangeArrowheads="1"/>
          </p:cNvPicPr>
          <p:nvPr/>
        </p:nvPicPr>
        <p:blipFill>
          <a:blip r:embed="rId4" cstate="print"/>
          <a:srcRect l="5719" t="13353" r="68137" b="68845"/>
          <a:stretch>
            <a:fillRect/>
          </a:stretch>
        </p:blipFill>
        <p:spPr bwMode="auto">
          <a:xfrm>
            <a:off x="8229600" y="4324351"/>
            <a:ext cx="857250" cy="749300"/>
          </a:xfrm>
          <a:prstGeom prst="rect">
            <a:avLst/>
          </a:prstGeom>
          <a:noFill/>
          <a:ln w="9525" algn="in">
            <a:noFill/>
            <a:miter lim="800000"/>
            <a:headEnd/>
            <a:tailEnd/>
          </a:ln>
          <a:effectLst/>
        </p:spPr>
      </p:pic>
      <p:pic>
        <p:nvPicPr>
          <p:cNvPr id="2051" name="Picture 3" descr="000"/>
          <p:cNvPicPr>
            <a:picLocks noChangeAspect="1" noChangeArrowheads="1"/>
          </p:cNvPicPr>
          <p:nvPr/>
        </p:nvPicPr>
        <p:blipFill>
          <a:blip r:embed="rId4" cstate="print"/>
          <a:srcRect l="21242" t="34334" r="52614" b="46593"/>
          <a:stretch>
            <a:fillRect/>
          </a:stretch>
        </p:blipFill>
        <p:spPr bwMode="auto">
          <a:xfrm>
            <a:off x="8229600" y="4283076"/>
            <a:ext cx="857250" cy="803275"/>
          </a:xfrm>
          <a:prstGeom prst="rect">
            <a:avLst/>
          </a:prstGeom>
          <a:noFill/>
          <a:ln w="9525" algn="in">
            <a:noFill/>
            <a:miter lim="800000"/>
            <a:headEnd/>
            <a:tailEnd/>
          </a:ln>
          <a:effectLst/>
        </p:spPr>
      </p:pic>
      <p:pic>
        <p:nvPicPr>
          <p:cNvPr id="3074" name="Picture 2" descr="000"/>
          <p:cNvPicPr>
            <a:picLocks noChangeAspect="1" noChangeArrowheads="1"/>
          </p:cNvPicPr>
          <p:nvPr/>
        </p:nvPicPr>
        <p:blipFill>
          <a:blip r:embed="rId3" cstate="print"/>
          <a:srcRect l="71078" t="13353" r="4411" b="67574"/>
          <a:stretch>
            <a:fillRect/>
          </a:stretch>
        </p:blipFill>
        <p:spPr bwMode="auto">
          <a:xfrm>
            <a:off x="8264527" y="4324351"/>
            <a:ext cx="803275" cy="803275"/>
          </a:xfrm>
          <a:prstGeom prst="rect">
            <a:avLst/>
          </a:prstGeom>
          <a:noFill/>
          <a:ln w="9525" algn="in">
            <a:noFill/>
            <a:miter lim="800000"/>
            <a:headEnd/>
            <a:tailEnd/>
          </a:ln>
          <a:effectLst/>
        </p:spPr>
      </p:pic>
      <p:sp>
        <p:nvSpPr>
          <p:cNvPr id="9" name="Title 1"/>
          <p:cNvSpPr txBox="1">
            <a:spLocks/>
          </p:cNvSpPr>
          <p:nvPr/>
        </p:nvSpPr>
        <p:spPr bwMode="auto">
          <a:xfrm>
            <a:off x="-9144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Connection &amp; Growth                     </a:t>
            </a:r>
          </a:p>
        </p:txBody>
      </p:sp>
      <p:pic>
        <p:nvPicPr>
          <p:cNvPr id="10247" name="Picture 7" descr="Image result for old man and do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655"/>
          <a:stretch/>
        </p:blipFill>
        <p:spPr bwMode="auto">
          <a:xfrm>
            <a:off x="381000" y="2561869"/>
            <a:ext cx="3388264" cy="23720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7" name="Rectangle 6"/>
          <p:cNvSpPr/>
          <p:nvPr/>
        </p:nvSpPr>
        <p:spPr>
          <a:xfrm>
            <a:off x="0" y="0"/>
            <a:ext cx="9144000" cy="51435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0" y="895350"/>
            <a:ext cx="9144000" cy="3276600"/>
          </a:xfrm>
          <a:prstGeom prst="rect">
            <a:avLst/>
          </a:prstGeom>
          <a:noFill/>
          <a:ln w="9525">
            <a:noFill/>
            <a:miter lim="800000"/>
            <a:headEnd/>
            <a:tailEnd/>
          </a:ln>
        </p:spPr>
        <p:txBody>
          <a:bodyPr anchor="ctr">
            <a:normAutofit/>
          </a:bodyPr>
          <a:lstStyle/>
          <a:p>
            <a:pPr algn="ct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Closing Thoughts</a:t>
            </a:r>
          </a:p>
          <a:p>
            <a:pPr algn="ctr">
              <a:defRPr/>
            </a:pPr>
            <a:r>
              <a:rPr lang="en-US" sz="4000" b="1" dirty="0">
                <a:solidFill>
                  <a:schemeClr val="tx1">
                    <a:lumMod val="75000"/>
                    <a:lumOff val="25000"/>
                  </a:schemeClr>
                </a:solidFill>
                <a:latin typeface="+mj-lt"/>
                <a:ea typeface="+mj-ea"/>
                <a:cs typeface="+mj-cs"/>
              </a:rPr>
              <a:t>Next Steps                     </a:t>
            </a:r>
          </a:p>
        </p:txBody>
      </p:sp>
    </p:spTree>
    <p:extLst>
      <p:ext uri="{BB962C8B-B14F-4D97-AF65-F5344CB8AC3E}">
        <p14:creationId xmlns:p14="http://schemas.microsoft.com/office/powerpoint/2010/main" val="2633679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sp>
        <p:nvSpPr>
          <p:cNvPr id="4" name="Title 1"/>
          <p:cNvSpPr txBox="1">
            <a:spLocks/>
          </p:cNvSpPr>
          <p:nvPr/>
        </p:nvSpPr>
        <p:spPr bwMode="auto">
          <a:xfrm>
            <a:off x="93662" y="-19050"/>
            <a:ext cx="9355138" cy="1085850"/>
          </a:xfrm>
          <a:prstGeom prst="rect">
            <a:avLst/>
          </a:prstGeom>
          <a:noFill/>
          <a:ln w="9525">
            <a:noFill/>
            <a:miter lim="800000"/>
            <a:headEnd/>
            <a:tailEnd/>
          </a:ln>
        </p:spPr>
        <p:txBody>
          <a:bodyPr anchor="ctr">
            <a:normAutofit/>
          </a:bodyPr>
          <a:lstStyle/>
          <a:p>
            <a:pPr>
              <a:defRPr/>
            </a:pPr>
            <a:r>
              <a:rPr lang="en-US" sz="3700" b="1" dirty="0">
                <a:solidFill>
                  <a:schemeClr val="tx1">
                    <a:lumMod val="75000"/>
                    <a:lumOff val="25000"/>
                  </a:schemeClr>
                </a:solidFill>
                <a:latin typeface="+mj-lt"/>
                <a:ea typeface="+mj-ea"/>
                <a:cs typeface="+mj-cs"/>
              </a:rPr>
              <a:t>Planning for Aging In Place</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11" name="Title 1"/>
          <p:cNvSpPr txBox="1">
            <a:spLocks/>
          </p:cNvSpPr>
          <p:nvPr/>
        </p:nvSpPr>
        <p:spPr bwMode="auto">
          <a:xfrm>
            <a:off x="-762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Your Home, Your Community, Your Choice                     </a:t>
            </a:r>
          </a:p>
        </p:txBody>
      </p:sp>
    </p:spTree>
    <p:extLst>
      <p:ext uri="{BB962C8B-B14F-4D97-AF65-F5344CB8AC3E}">
        <p14:creationId xmlns:p14="http://schemas.microsoft.com/office/powerpoint/2010/main" val="407562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7" name="Rectangle 6"/>
          <p:cNvSpPr/>
          <p:nvPr/>
        </p:nvSpPr>
        <p:spPr>
          <a:xfrm>
            <a:off x="0" y="0"/>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0" y="895350"/>
            <a:ext cx="9144000" cy="3276600"/>
          </a:xfrm>
          <a:prstGeom prst="rect">
            <a:avLst/>
          </a:prstGeom>
          <a:noFill/>
          <a:ln w="9525">
            <a:noFill/>
            <a:miter lim="800000"/>
            <a:headEnd/>
            <a:tailEnd/>
          </a:ln>
        </p:spPr>
        <p:txBody>
          <a:bodyPr anchor="ctr">
            <a:normAutofit/>
          </a:bodyPr>
          <a:lstStyle/>
          <a:p>
            <a:pPr algn="ctr">
              <a:defRPr/>
            </a:pPr>
            <a:r>
              <a:rPr lang="en-US" sz="4400" b="1" dirty="0">
                <a:solidFill>
                  <a:srgbClr val="FF6600"/>
                </a:solidFill>
                <a:latin typeface="+mj-lt"/>
                <a:ea typeface="+mj-ea"/>
                <a:cs typeface="+mj-cs"/>
              </a:rPr>
              <a:t> </a:t>
            </a:r>
            <a:r>
              <a:rPr lang="en-US" sz="4000" b="1" cap="small" dirty="0">
                <a:solidFill>
                  <a:schemeClr val="tx1">
                    <a:lumMod val="75000"/>
                    <a:lumOff val="25000"/>
                  </a:schemeClr>
                </a:solidFill>
                <a:latin typeface="+mj-lt"/>
                <a:ea typeface="+mj-ea"/>
                <a:cs typeface="+mj-cs"/>
              </a:rPr>
              <a:t>Accessing The Script</a:t>
            </a:r>
          </a:p>
          <a:p>
            <a:pPr algn="ctr">
              <a:defRPr/>
            </a:pPr>
            <a:r>
              <a:rPr lang="en-US" sz="3600" b="1" i="1" cap="small" dirty="0">
                <a:solidFill>
                  <a:schemeClr val="tx1">
                    <a:lumMod val="75000"/>
                    <a:lumOff val="25000"/>
                  </a:schemeClr>
                </a:solidFill>
              </a:rPr>
              <a:t>(Look Down)           </a:t>
            </a:r>
          </a:p>
          <a:p>
            <a:pPr algn="ctr">
              <a:defRPr/>
            </a:pPr>
            <a:r>
              <a:rPr lang="en-US" sz="3600" b="1" i="1" cap="small" dirty="0">
                <a:solidFill>
                  <a:schemeClr val="tx1">
                    <a:lumMod val="75000"/>
                    <a:lumOff val="25000"/>
                  </a:schemeClr>
                </a:solidFill>
                <a:latin typeface="+mj-lt"/>
                <a:ea typeface="+mj-ea"/>
                <a:cs typeface="+mj-cs"/>
              </a:rPr>
              <a:t>           </a:t>
            </a:r>
          </a:p>
        </p:txBody>
      </p:sp>
      <p:pic>
        <p:nvPicPr>
          <p:cNvPr id="2" name="Picture 1"/>
          <p:cNvPicPr>
            <a:picLocks noChangeAspect="1"/>
          </p:cNvPicPr>
          <p:nvPr/>
        </p:nvPicPr>
        <p:blipFill rotWithShape="1">
          <a:blip r:embed="rId4"/>
          <a:srcRect l="53556" t="2593" b="6296"/>
          <a:stretch/>
        </p:blipFill>
        <p:spPr>
          <a:xfrm>
            <a:off x="381000" y="57150"/>
            <a:ext cx="8458200" cy="4977792"/>
          </a:xfrm>
          <a:prstGeom prst="rect">
            <a:avLst/>
          </a:prstGeom>
        </p:spPr>
      </p:pic>
      <p:sp>
        <p:nvSpPr>
          <p:cNvPr id="4" name="Rectangle 3"/>
          <p:cNvSpPr/>
          <p:nvPr/>
        </p:nvSpPr>
        <p:spPr>
          <a:xfrm>
            <a:off x="3048000" y="1123950"/>
            <a:ext cx="46482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83843" y="1326118"/>
            <a:ext cx="4131357" cy="1815882"/>
          </a:xfrm>
          <a:prstGeom prst="rect">
            <a:avLst/>
          </a:prstGeom>
        </p:spPr>
        <p:txBody>
          <a:bodyPr wrap="square">
            <a:spAutoFit/>
          </a:bodyPr>
          <a:lstStyle/>
          <a:p>
            <a:pPr algn="ctr"/>
            <a:r>
              <a:rPr lang="en-US" sz="2800" b="1" cap="small" dirty="0">
                <a:solidFill>
                  <a:schemeClr val="tx1">
                    <a:lumMod val="75000"/>
                    <a:lumOff val="25000"/>
                  </a:schemeClr>
                </a:solidFill>
              </a:rPr>
              <a:t>Click the “slide show” button when you want to transition to full screen presentation mode:</a:t>
            </a:r>
            <a:endParaRPr lang="en-US" sz="2800" dirty="0"/>
          </a:p>
        </p:txBody>
      </p:sp>
      <p:cxnSp>
        <p:nvCxnSpPr>
          <p:cNvPr id="10" name="Straight Arrow Connector 9"/>
          <p:cNvCxnSpPr/>
          <p:nvPr/>
        </p:nvCxnSpPr>
        <p:spPr>
          <a:xfrm>
            <a:off x="6858000" y="2876550"/>
            <a:ext cx="838200" cy="1981200"/>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314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53556" b="6296"/>
          <a:stretch/>
        </p:blipFill>
        <p:spPr>
          <a:xfrm>
            <a:off x="381000" y="11029"/>
            <a:ext cx="8534400" cy="5165558"/>
          </a:xfrm>
          <a:prstGeom prst="rect">
            <a:avLst/>
          </a:prstGeom>
        </p:spPr>
      </p:pic>
      <p:cxnSp>
        <p:nvCxnSpPr>
          <p:cNvPr id="9" name="Straight Arrow Connector 8"/>
          <p:cNvCxnSpPr/>
          <p:nvPr/>
        </p:nvCxnSpPr>
        <p:spPr>
          <a:xfrm flipH="1">
            <a:off x="2286000" y="2876550"/>
            <a:ext cx="1600200" cy="914400"/>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7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sp>
        <p:nvSpPr>
          <p:cNvPr id="4" name="Title 1"/>
          <p:cNvSpPr txBox="1">
            <a:spLocks/>
          </p:cNvSpPr>
          <p:nvPr/>
        </p:nvSpPr>
        <p:spPr bwMode="auto">
          <a:xfrm>
            <a:off x="93662" y="-19050"/>
            <a:ext cx="9355138" cy="1085850"/>
          </a:xfrm>
          <a:prstGeom prst="rect">
            <a:avLst/>
          </a:prstGeom>
          <a:noFill/>
          <a:ln w="9525">
            <a:noFill/>
            <a:miter lim="800000"/>
            <a:headEnd/>
            <a:tailEnd/>
          </a:ln>
        </p:spPr>
        <p:txBody>
          <a:bodyPr anchor="ctr">
            <a:normAutofit/>
          </a:bodyPr>
          <a:lstStyle/>
          <a:p>
            <a:pPr>
              <a:defRPr/>
            </a:pPr>
            <a:r>
              <a:rPr lang="en-US" sz="3700" b="1" dirty="0">
                <a:solidFill>
                  <a:schemeClr val="tx1">
                    <a:lumMod val="75000"/>
                    <a:lumOff val="25000"/>
                  </a:schemeClr>
                </a:solidFill>
                <a:latin typeface="+mj-lt"/>
                <a:ea typeface="+mj-ea"/>
                <a:cs typeface="+mj-cs"/>
              </a:rPr>
              <a:t>Planning for Aging In Place</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11" name="Title 1"/>
          <p:cNvSpPr txBox="1">
            <a:spLocks/>
          </p:cNvSpPr>
          <p:nvPr/>
        </p:nvSpPr>
        <p:spPr bwMode="auto">
          <a:xfrm>
            <a:off x="-76200" y="4457700"/>
            <a:ext cx="9126538" cy="628650"/>
          </a:xfrm>
          <a:prstGeom prst="rect">
            <a:avLst/>
          </a:prstGeom>
          <a:noFill/>
          <a:ln w="9525">
            <a:noFill/>
            <a:miter lim="800000"/>
            <a:headEnd/>
            <a:tailEnd/>
          </a:ln>
        </p:spPr>
        <p:txBody>
          <a:bodyPr anchor="ctr">
            <a:normAutofit fontScale="92500" lnSpcReduction="20000"/>
          </a:bodyPr>
          <a:lstStyle/>
          <a:p>
            <a:pPr algn="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Your Home, Your Community, Your Choice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76200" y="1123950"/>
            <a:ext cx="8848127" cy="3200400"/>
          </a:xfrm>
          <a:prstGeom prst="rect">
            <a:avLst/>
          </a:prstGeom>
          <a:noFill/>
        </p:spPr>
      </p:pic>
      <p:sp>
        <p:nvSpPr>
          <p:cNvPr id="7" name="Rectangle 6"/>
          <p:cNvSpPr/>
          <p:nvPr/>
        </p:nvSpPr>
        <p:spPr>
          <a:xfrm>
            <a:off x="0" y="0"/>
            <a:ext cx="9144000" cy="51435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0" y="895350"/>
            <a:ext cx="9144000" cy="3276600"/>
          </a:xfrm>
          <a:prstGeom prst="rect">
            <a:avLst/>
          </a:prstGeom>
          <a:noFill/>
          <a:ln w="9525">
            <a:noFill/>
            <a:miter lim="800000"/>
            <a:headEnd/>
            <a:tailEnd/>
          </a:ln>
        </p:spPr>
        <p:txBody>
          <a:bodyPr anchor="ctr">
            <a:normAutofit/>
          </a:bodyPr>
          <a:lstStyle/>
          <a:p>
            <a:pPr algn="ctr">
              <a:defRPr/>
            </a:pPr>
            <a:r>
              <a:rPr lang="en-US" sz="4400" b="1" dirty="0">
                <a:solidFill>
                  <a:srgbClr val="FF6600"/>
                </a:solidFill>
                <a:latin typeface="+mj-lt"/>
                <a:ea typeface="+mj-ea"/>
                <a:cs typeface="+mj-cs"/>
              </a:rPr>
              <a:t> </a:t>
            </a:r>
            <a:r>
              <a:rPr lang="en-US" sz="4000" b="1" dirty="0">
                <a:solidFill>
                  <a:schemeClr val="tx1">
                    <a:lumMod val="75000"/>
                    <a:lumOff val="25000"/>
                  </a:schemeClr>
                </a:solidFill>
                <a:latin typeface="+mj-lt"/>
                <a:ea typeface="+mj-ea"/>
                <a:cs typeface="+mj-cs"/>
              </a:rPr>
              <a:t>Welcome</a:t>
            </a:r>
          </a:p>
          <a:p>
            <a:pPr algn="ctr">
              <a:defRPr/>
            </a:pPr>
            <a:r>
              <a:rPr lang="en-US" sz="4000" b="1" dirty="0">
                <a:solidFill>
                  <a:schemeClr val="tx1">
                    <a:lumMod val="75000"/>
                    <a:lumOff val="25000"/>
                  </a:schemeClr>
                </a:solidFill>
                <a:latin typeface="+mj-lt"/>
                <a:ea typeface="+mj-ea"/>
                <a:cs typeface="+mj-cs"/>
              </a:rPr>
              <a:t>Housekeeping</a:t>
            </a:r>
          </a:p>
          <a:p>
            <a:pPr algn="ctr">
              <a:defRPr/>
            </a:pPr>
            <a:r>
              <a:rPr lang="en-US" sz="4000" b="1" dirty="0">
                <a:solidFill>
                  <a:schemeClr val="tx1">
                    <a:lumMod val="75000"/>
                    <a:lumOff val="25000"/>
                  </a:schemeClr>
                </a:solidFill>
                <a:latin typeface="+mj-lt"/>
                <a:ea typeface="+mj-ea"/>
                <a:cs typeface="+mj-cs"/>
              </a:rPr>
              <a:t>Agenda for Today</a:t>
            </a:r>
          </a:p>
          <a:p>
            <a:pPr algn="ctr">
              <a:defRPr/>
            </a:pPr>
            <a:r>
              <a:rPr lang="en-US" sz="4000" b="1" dirty="0">
                <a:solidFill>
                  <a:schemeClr val="tx1">
                    <a:lumMod val="75000"/>
                    <a:lumOff val="25000"/>
                  </a:schemeClr>
                </a:solidFill>
                <a:latin typeface="+mj-lt"/>
                <a:ea typeface="+mj-ea"/>
                <a:cs typeface="+mj-cs"/>
              </a:rPr>
              <a:t>Let’s Get Started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67270" y="1123950"/>
            <a:ext cx="8848130" cy="3200400"/>
          </a:xfrm>
          <a:prstGeom prst="rect">
            <a:avLst/>
          </a:prstGeom>
          <a:noFill/>
        </p:spPr>
      </p:pic>
      <p:sp>
        <p:nvSpPr>
          <p:cNvPr id="7" name="Rectangle 6"/>
          <p:cNvSpPr/>
          <p:nvPr/>
        </p:nvSpPr>
        <p:spPr>
          <a:xfrm>
            <a:off x="0" y="0"/>
            <a:ext cx="9144000" cy="51435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304800" y="1428750"/>
            <a:ext cx="2286000" cy="2438400"/>
          </a:xfrm>
          <a:prstGeom prst="rect">
            <a:avLst/>
          </a:prstGeom>
          <a:noFill/>
          <a:ln w="9525">
            <a:noFill/>
            <a:miter lim="800000"/>
            <a:headEnd/>
            <a:tailEnd/>
          </a:ln>
        </p:spPr>
        <p:txBody>
          <a:bodyPr anchor="t" anchorCtr="0">
            <a:normAutofit fontScale="70000" lnSpcReduction="20000"/>
          </a:bodyPr>
          <a:lstStyle/>
          <a:p>
            <a:pPr algn="ctr">
              <a:defRPr/>
            </a:pPr>
            <a:r>
              <a:rPr lang="en-US" sz="3600" b="1" dirty="0">
                <a:solidFill>
                  <a:schemeClr val="tx1">
                    <a:lumMod val="75000"/>
                    <a:lumOff val="25000"/>
                  </a:schemeClr>
                </a:solidFill>
                <a:latin typeface="+mj-lt"/>
                <a:ea typeface="+mj-ea"/>
                <a:cs typeface="+mj-cs"/>
              </a:rPr>
              <a:t>Workshop</a:t>
            </a:r>
          </a:p>
          <a:p>
            <a:pPr algn="ctr">
              <a:defRPr/>
            </a:pPr>
            <a:r>
              <a:rPr lang="en-US" sz="3600" b="1" dirty="0">
                <a:solidFill>
                  <a:schemeClr val="tx1">
                    <a:lumMod val="75000"/>
                    <a:lumOff val="25000"/>
                  </a:schemeClr>
                </a:solidFill>
                <a:latin typeface="+mj-lt"/>
                <a:ea typeface="+mj-ea"/>
                <a:cs typeface="+mj-cs"/>
              </a:rPr>
              <a:t>Agenda</a:t>
            </a:r>
          </a:p>
          <a:p>
            <a:pPr algn="ctr">
              <a:defRPr/>
            </a:pPr>
            <a:r>
              <a:rPr lang="en-US" sz="3600" b="1" dirty="0">
                <a:solidFill>
                  <a:schemeClr val="tx1">
                    <a:lumMod val="75000"/>
                    <a:lumOff val="25000"/>
                  </a:schemeClr>
                </a:solidFill>
                <a:latin typeface="+mj-lt"/>
                <a:ea typeface="+mj-ea"/>
                <a:cs typeface="+mj-cs"/>
              </a:rPr>
              <a:t>Option #1:</a:t>
            </a:r>
          </a:p>
          <a:p>
            <a:pPr algn="ctr">
              <a:defRPr/>
            </a:pPr>
            <a:endParaRPr lang="en-US" sz="2600" b="1" dirty="0">
              <a:solidFill>
                <a:schemeClr val="tx1">
                  <a:lumMod val="75000"/>
                  <a:lumOff val="25000"/>
                </a:schemeClr>
              </a:solidFill>
              <a:latin typeface="+mj-lt"/>
              <a:ea typeface="+mj-ea"/>
              <a:cs typeface="+mj-cs"/>
            </a:endParaRPr>
          </a:p>
          <a:p>
            <a:pPr algn="ctr">
              <a:defRPr/>
            </a:pPr>
            <a:r>
              <a:rPr lang="en-US" sz="3600" b="1" dirty="0">
                <a:solidFill>
                  <a:schemeClr val="tx1">
                    <a:lumMod val="75000"/>
                    <a:lumOff val="25000"/>
                  </a:schemeClr>
                </a:solidFill>
                <a:latin typeface="+mj-lt"/>
                <a:ea typeface="+mj-ea"/>
                <a:cs typeface="+mj-cs"/>
              </a:rPr>
              <a:t>Short Workshop</a:t>
            </a:r>
          </a:p>
          <a:p>
            <a:pPr algn="ctr">
              <a:defRPr/>
            </a:pPr>
            <a:endParaRPr lang="en-US" sz="2600" b="1" dirty="0">
              <a:solidFill>
                <a:schemeClr val="tx1">
                  <a:lumMod val="75000"/>
                  <a:lumOff val="25000"/>
                </a:schemeClr>
              </a:solidFill>
              <a:latin typeface="+mj-lt"/>
              <a:ea typeface="+mj-ea"/>
              <a:cs typeface="+mj-cs"/>
            </a:endParaRPr>
          </a:p>
          <a:p>
            <a:pPr algn="ctr">
              <a:defRPr/>
            </a:pPr>
            <a:r>
              <a:rPr lang="en-US" sz="3600" b="1" dirty="0">
                <a:solidFill>
                  <a:schemeClr val="tx1">
                    <a:lumMod val="75000"/>
                    <a:lumOff val="25000"/>
                  </a:schemeClr>
                </a:solidFill>
                <a:latin typeface="+mj-lt"/>
                <a:ea typeface="+mj-ea"/>
                <a:cs typeface="+mj-cs"/>
              </a:rPr>
              <a:t>Single Session </a:t>
            </a:r>
          </a:p>
        </p:txBody>
      </p:sp>
      <p:sp>
        <p:nvSpPr>
          <p:cNvPr id="9" name="Title 1"/>
          <p:cNvSpPr txBox="1">
            <a:spLocks/>
          </p:cNvSpPr>
          <p:nvPr/>
        </p:nvSpPr>
        <p:spPr bwMode="auto">
          <a:xfrm>
            <a:off x="7441830" y="-2114550"/>
            <a:ext cx="800100" cy="838200"/>
          </a:xfrm>
          <a:prstGeom prst="rect">
            <a:avLst/>
          </a:prstGeom>
          <a:noFill/>
          <a:ln w="9525">
            <a:noFill/>
            <a:miter lim="800000"/>
            <a:headEnd/>
            <a:tailEnd/>
          </a:ln>
        </p:spPr>
        <p:txBody>
          <a:bodyPr anchor="t" anchorCtr="0">
            <a:noAutofit/>
          </a:bodyPr>
          <a:lstStyle/>
          <a:p>
            <a:pPr>
              <a:defRPr/>
            </a:pPr>
            <a:r>
              <a:rPr lang="en-US" sz="3200" dirty="0">
                <a:solidFill>
                  <a:schemeClr val="tx1">
                    <a:lumMod val="75000"/>
                    <a:lumOff val="25000"/>
                  </a:schemeClr>
                </a:solidFill>
                <a:latin typeface="+mj-lt"/>
                <a:ea typeface="+mj-ea"/>
                <a:cs typeface="+mj-cs"/>
              </a:rPr>
              <a:t>15  </a:t>
            </a:r>
          </a:p>
        </p:txBody>
      </p:sp>
      <p:sp>
        <p:nvSpPr>
          <p:cNvPr id="10" name="Title 1"/>
          <p:cNvSpPr txBox="1">
            <a:spLocks/>
          </p:cNvSpPr>
          <p:nvPr/>
        </p:nvSpPr>
        <p:spPr bwMode="auto">
          <a:xfrm>
            <a:off x="3943350" y="285750"/>
            <a:ext cx="8248650" cy="6172200"/>
          </a:xfrm>
          <a:prstGeom prst="rect">
            <a:avLst/>
          </a:prstGeom>
          <a:noFill/>
          <a:ln w="9525">
            <a:noFill/>
            <a:miter lim="800000"/>
            <a:headEnd/>
            <a:tailEnd/>
          </a:ln>
        </p:spPr>
        <p:txBody>
          <a:bodyPr anchor="t" anchorCtr="0">
            <a:noAutofit/>
          </a:bodyPr>
          <a:lstStyle/>
          <a:p>
            <a:pPr>
              <a:defRPr/>
            </a:pPr>
            <a:r>
              <a:rPr lang="en-US" sz="2700" b="1" dirty="0">
                <a:solidFill>
                  <a:schemeClr val="tx1">
                    <a:lumMod val="75000"/>
                    <a:lumOff val="25000"/>
                  </a:schemeClr>
                </a:solidFill>
                <a:latin typeface="+mj-lt"/>
                <a:ea typeface="+mj-ea"/>
                <a:cs typeface="+mj-cs"/>
              </a:rPr>
              <a:t>Welcome &amp; Introductions</a:t>
            </a:r>
          </a:p>
          <a:p>
            <a:pPr>
              <a:defRPr/>
            </a:pPr>
            <a:r>
              <a:rPr lang="en-US" sz="2700" b="1" dirty="0">
                <a:solidFill>
                  <a:schemeClr val="tx1">
                    <a:lumMod val="75000"/>
                    <a:lumOff val="25000"/>
                  </a:schemeClr>
                </a:solidFill>
                <a:latin typeface="+mj-lt"/>
                <a:ea typeface="+mj-ea"/>
                <a:cs typeface="+mj-cs"/>
              </a:rPr>
              <a:t>Workbook (1</a:t>
            </a:r>
            <a:r>
              <a:rPr lang="en-US" sz="2700" b="1" baseline="30000" dirty="0">
                <a:solidFill>
                  <a:schemeClr val="tx1">
                    <a:lumMod val="75000"/>
                    <a:lumOff val="25000"/>
                  </a:schemeClr>
                </a:solidFill>
                <a:latin typeface="+mj-lt"/>
                <a:ea typeface="+mj-ea"/>
                <a:cs typeface="+mj-cs"/>
              </a:rPr>
              <a:t>st</a:t>
            </a:r>
            <a:r>
              <a:rPr lang="en-US" sz="2700" b="1" dirty="0">
                <a:solidFill>
                  <a:schemeClr val="tx1">
                    <a:lumMod val="75000"/>
                    <a:lumOff val="25000"/>
                  </a:schemeClr>
                </a:solidFill>
                <a:latin typeface="+mj-lt"/>
                <a:ea typeface="+mj-ea"/>
                <a:cs typeface="+mj-cs"/>
              </a:rPr>
              <a:t> half)</a:t>
            </a:r>
          </a:p>
          <a:p>
            <a:pPr marL="457200" indent="-285750" defTabSz="514350">
              <a:buFont typeface="Arial" panose="020B0604020202020204" pitchFamily="34" charset="0"/>
              <a:buChar char="•"/>
              <a:defRPr/>
            </a:pPr>
            <a:r>
              <a:rPr lang="en-US" sz="2700" dirty="0">
                <a:solidFill>
                  <a:schemeClr val="tx1">
                    <a:lumMod val="75000"/>
                    <a:lumOff val="25000"/>
                  </a:schemeClr>
                </a:solidFill>
                <a:latin typeface="+mj-lt"/>
                <a:ea typeface="+mj-ea"/>
                <a:cs typeface="+mj-cs"/>
              </a:rPr>
              <a:t>	</a:t>
            </a:r>
            <a:r>
              <a:rPr lang="en-US" sz="2700" i="1" dirty="0">
                <a:solidFill>
                  <a:schemeClr val="tx1">
                    <a:lumMod val="75000"/>
                    <a:lumOff val="25000"/>
                  </a:schemeClr>
                </a:solidFill>
                <a:latin typeface="+mj-lt"/>
                <a:ea typeface="+mj-ea"/>
                <a:cs typeface="+mj-cs"/>
              </a:rPr>
              <a:t>Housing Chapter</a:t>
            </a:r>
          </a:p>
          <a:p>
            <a:pPr marL="457200" indent="-285750" defTabSz="514350">
              <a:buFont typeface="Arial" panose="020B0604020202020204" pitchFamily="34" charset="0"/>
              <a:buChar char="•"/>
              <a:defRPr/>
            </a:pPr>
            <a:r>
              <a:rPr lang="en-US" sz="2700" i="1" dirty="0">
                <a:solidFill>
                  <a:schemeClr val="tx1">
                    <a:lumMod val="75000"/>
                    <a:lumOff val="25000"/>
                  </a:schemeClr>
                </a:solidFill>
                <a:latin typeface="+mj-lt"/>
                <a:ea typeface="+mj-ea"/>
                <a:cs typeface="+mj-cs"/>
              </a:rPr>
              <a:t>	Health &amp; Wellness Chapter</a:t>
            </a:r>
          </a:p>
          <a:p>
            <a:pPr>
              <a:defRPr/>
            </a:pPr>
            <a:r>
              <a:rPr lang="en-US" sz="2700" b="1" dirty="0">
                <a:solidFill>
                  <a:schemeClr val="tx1">
                    <a:lumMod val="75000"/>
                    <a:lumOff val="25000"/>
                  </a:schemeClr>
                </a:solidFill>
                <a:latin typeface="+mj-lt"/>
                <a:ea typeface="+mj-ea"/>
                <a:cs typeface="+mj-cs"/>
              </a:rPr>
              <a:t>Break</a:t>
            </a:r>
          </a:p>
          <a:p>
            <a:pPr>
              <a:defRPr/>
            </a:pPr>
            <a:r>
              <a:rPr lang="en-US" sz="2700" b="1" dirty="0">
                <a:solidFill>
                  <a:schemeClr val="tx1">
                    <a:lumMod val="75000"/>
                    <a:lumOff val="25000"/>
                  </a:schemeClr>
                </a:solidFill>
                <a:latin typeface="+mj-lt"/>
                <a:ea typeface="+mj-ea"/>
                <a:cs typeface="+mj-cs"/>
              </a:rPr>
              <a:t>Workbook (2</a:t>
            </a:r>
            <a:r>
              <a:rPr lang="en-US" sz="2700" b="1" baseline="30000" dirty="0">
                <a:solidFill>
                  <a:schemeClr val="tx1">
                    <a:lumMod val="75000"/>
                    <a:lumOff val="25000"/>
                  </a:schemeClr>
                </a:solidFill>
                <a:latin typeface="+mj-lt"/>
                <a:ea typeface="+mj-ea"/>
                <a:cs typeface="+mj-cs"/>
              </a:rPr>
              <a:t>nd</a:t>
            </a:r>
            <a:r>
              <a:rPr lang="en-US" sz="2700" b="1" dirty="0">
                <a:solidFill>
                  <a:schemeClr val="tx1">
                    <a:lumMod val="75000"/>
                    <a:lumOff val="25000"/>
                  </a:schemeClr>
                </a:solidFill>
                <a:latin typeface="+mj-lt"/>
                <a:ea typeface="+mj-ea"/>
                <a:cs typeface="+mj-cs"/>
              </a:rPr>
              <a:t> half)</a:t>
            </a:r>
          </a:p>
          <a:p>
            <a:pPr marL="457200" indent="-285750">
              <a:buFont typeface="Arial" panose="020B0604020202020204" pitchFamily="34" charset="0"/>
              <a:buChar char="•"/>
              <a:tabLst>
                <a:tab pos="514350" algn="l"/>
              </a:tabLst>
              <a:defRPr/>
            </a:pPr>
            <a:r>
              <a:rPr lang="en-US" sz="2700" dirty="0">
                <a:solidFill>
                  <a:schemeClr val="tx1">
                    <a:lumMod val="75000"/>
                    <a:lumOff val="25000"/>
                  </a:schemeClr>
                </a:solidFill>
                <a:latin typeface="+mj-lt"/>
                <a:ea typeface="+mj-ea"/>
                <a:cs typeface="+mj-cs"/>
              </a:rPr>
              <a:t>	</a:t>
            </a:r>
            <a:r>
              <a:rPr lang="en-US" sz="2700" i="1" dirty="0">
                <a:solidFill>
                  <a:schemeClr val="tx1">
                    <a:lumMod val="75000"/>
                    <a:lumOff val="25000"/>
                  </a:schemeClr>
                </a:solidFill>
                <a:latin typeface="+mj-lt"/>
                <a:ea typeface="+mj-ea"/>
                <a:cs typeface="+mj-cs"/>
              </a:rPr>
              <a:t>Personal Finance Chapter</a:t>
            </a:r>
          </a:p>
          <a:p>
            <a:pPr marL="457200" indent="-285750">
              <a:buFont typeface="Arial" panose="020B0604020202020204" pitchFamily="34" charset="0"/>
              <a:buChar char="•"/>
              <a:tabLst>
                <a:tab pos="514350" algn="l"/>
              </a:tabLst>
              <a:defRPr/>
            </a:pPr>
            <a:r>
              <a:rPr lang="en-US" sz="2700" i="1" dirty="0">
                <a:solidFill>
                  <a:schemeClr val="tx1">
                    <a:lumMod val="75000"/>
                    <a:lumOff val="25000"/>
                  </a:schemeClr>
                </a:solidFill>
                <a:latin typeface="+mj-lt"/>
                <a:ea typeface="+mj-ea"/>
                <a:cs typeface="+mj-cs"/>
              </a:rPr>
              <a:t>	Transportation Chapter</a:t>
            </a:r>
          </a:p>
          <a:p>
            <a:pPr marL="457200" indent="-285750">
              <a:buFont typeface="Arial" panose="020B0604020202020204" pitchFamily="34" charset="0"/>
              <a:buChar char="•"/>
              <a:tabLst>
                <a:tab pos="514350" algn="l"/>
              </a:tabLst>
              <a:defRPr/>
            </a:pPr>
            <a:r>
              <a:rPr lang="en-US" sz="2700" i="1" dirty="0">
                <a:solidFill>
                  <a:schemeClr val="tx1">
                    <a:lumMod val="75000"/>
                    <a:lumOff val="25000"/>
                  </a:schemeClr>
                </a:solidFill>
                <a:latin typeface="+mj-lt"/>
                <a:ea typeface="+mj-ea"/>
                <a:cs typeface="+mj-cs"/>
              </a:rPr>
              <a:t>	Connection &amp; Growth Chapte</a:t>
            </a:r>
            <a:r>
              <a:rPr lang="en-US" sz="2700" dirty="0">
                <a:solidFill>
                  <a:schemeClr val="tx1">
                    <a:lumMod val="75000"/>
                    <a:lumOff val="25000"/>
                  </a:schemeClr>
                </a:solidFill>
                <a:latin typeface="+mj-lt"/>
                <a:ea typeface="+mj-ea"/>
                <a:cs typeface="+mj-cs"/>
              </a:rPr>
              <a:t>r</a:t>
            </a:r>
          </a:p>
          <a:p>
            <a:pPr>
              <a:defRPr/>
            </a:pPr>
            <a:r>
              <a:rPr lang="en-US" sz="2700" b="1" dirty="0">
                <a:solidFill>
                  <a:schemeClr val="tx1">
                    <a:lumMod val="75000"/>
                    <a:lumOff val="25000"/>
                  </a:schemeClr>
                </a:solidFill>
                <a:latin typeface="+mj-lt"/>
                <a:ea typeface="+mj-ea"/>
                <a:cs typeface="+mj-cs"/>
              </a:rPr>
              <a:t>Closing Thoughts; Next Steps</a:t>
            </a:r>
          </a:p>
          <a:p>
            <a:pPr>
              <a:defRPr/>
            </a:pPr>
            <a:r>
              <a:rPr lang="en-US" sz="2700" b="1" dirty="0">
                <a:solidFill>
                  <a:schemeClr val="tx1">
                    <a:lumMod val="75000"/>
                    <a:lumOff val="25000"/>
                  </a:schemeClr>
                </a:solidFill>
                <a:latin typeface="+mj-lt"/>
                <a:ea typeface="+mj-ea"/>
                <a:cs typeface="+mj-cs"/>
              </a:rPr>
              <a:t>Workshop Evaluation</a:t>
            </a:r>
          </a:p>
          <a:p>
            <a:pPr>
              <a:defRPr/>
            </a:pPr>
            <a:r>
              <a:rPr lang="en-US" sz="3200" dirty="0">
                <a:solidFill>
                  <a:schemeClr val="tx1">
                    <a:lumMod val="75000"/>
                    <a:lumOff val="25000"/>
                  </a:schemeClr>
                </a:solidFill>
                <a:latin typeface="+mj-lt"/>
                <a:ea typeface="+mj-ea"/>
                <a:cs typeface="+mj-cs"/>
              </a:rPr>
              <a:t> </a:t>
            </a:r>
          </a:p>
        </p:txBody>
      </p:sp>
      <p:sp>
        <p:nvSpPr>
          <p:cNvPr id="11" name="Title 1"/>
          <p:cNvSpPr txBox="1">
            <a:spLocks/>
          </p:cNvSpPr>
          <p:nvPr/>
        </p:nvSpPr>
        <p:spPr bwMode="auto">
          <a:xfrm>
            <a:off x="1981200" y="285750"/>
            <a:ext cx="1821507" cy="4724400"/>
          </a:xfrm>
          <a:prstGeom prst="rect">
            <a:avLst/>
          </a:prstGeom>
          <a:noFill/>
          <a:ln w="9525">
            <a:noFill/>
            <a:miter lim="800000"/>
            <a:headEnd/>
            <a:tailEnd/>
          </a:ln>
        </p:spPr>
        <p:txBody>
          <a:bodyPr anchor="t" anchorCtr="0">
            <a:noAutofit/>
          </a:bodyPr>
          <a:lstStyle/>
          <a:p>
            <a:pPr algn="r">
              <a:defRPr/>
            </a:pPr>
            <a:r>
              <a:rPr lang="en-US" sz="2700" b="1" i="1" dirty="0">
                <a:solidFill>
                  <a:srgbClr val="C00000"/>
                </a:solidFill>
                <a:latin typeface="+mj-lt"/>
                <a:ea typeface="+mj-ea"/>
                <a:cs typeface="+mj-cs"/>
              </a:rPr>
              <a:t>15 minutes</a:t>
            </a:r>
          </a:p>
          <a:p>
            <a:pPr algn="r">
              <a:defRPr/>
            </a:pPr>
            <a:endParaRPr lang="en-US" sz="2700" b="1" i="1" dirty="0">
              <a:solidFill>
                <a:srgbClr val="C00000"/>
              </a:solidFill>
              <a:latin typeface="+mj-lt"/>
              <a:ea typeface="+mj-ea"/>
              <a:cs typeface="+mj-cs"/>
            </a:endParaRPr>
          </a:p>
          <a:p>
            <a:pPr algn="r">
              <a:defRPr/>
            </a:pPr>
            <a:r>
              <a:rPr lang="en-US" sz="2700" b="1" i="1" dirty="0">
                <a:solidFill>
                  <a:srgbClr val="C00000"/>
                </a:solidFill>
                <a:latin typeface="+mj-lt"/>
                <a:ea typeface="+mj-ea"/>
                <a:cs typeface="+mj-cs"/>
              </a:rPr>
              <a:t>35</a:t>
            </a:r>
          </a:p>
          <a:p>
            <a:pPr algn="r">
              <a:defRPr/>
            </a:pPr>
            <a:r>
              <a:rPr lang="en-US" sz="2700" b="1" i="1" dirty="0">
                <a:solidFill>
                  <a:srgbClr val="C00000"/>
                </a:solidFill>
                <a:latin typeface="+mj-lt"/>
                <a:ea typeface="+mj-ea"/>
                <a:cs typeface="+mj-cs"/>
              </a:rPr>
              <a:t>35</a:t>
            </a:r>
          </a:p>
          <a:p>
            <a:pPr algn="r">
              <a:defRPr/>
            </a:pPr>
            <a:r>
              <a:rPr lang="en-US" sz="2700" b="1" i="1" dirty="0">
                <a:solidFill>
                  <a:srgbClr val="C00000"/>
                </a:solidFill>
                <a:latin typeface="+mj-lt"/>
                <a:ea typeface="+mj-ea"/>
                <a:cs typeface="+mj-cs"/>
              </a:rPr>
              <a:t>5</a:t>
            </a:r>
          </a:p>
          <a:p>
            <a:pPr algn="r">
              <a:defRPr/>
            </a:pPr>
            <a:endParaRPr lang="en-US" sz="2700" b="1" i="1" dirty="0">
              <a:solidFill>
                <a:srgbClr val="C00000"/>
              </a:solidFill>
              <a:latin typeface="+mj-lt"/>
              <a:ea typeface="+mj-ea"/>
              <a:cs typeface="+mj-cs"/>
            </a:endParaRPr>
          </a:p>
          <a:p>
            <a:pPr algn="r">
              <a:defRPr/>
            </a:pPr>
            <a:r>
              <a:rPr lang="en-US" sz="2700" b="1" i="1" dirty="0">
                <a:solidFill>
                  <a:srgbClr val="C00000"/>
                </a:solidFill>
                <a:latin typeface="+mj-lt"/>
                <a:ea typeface="+mj-ea"/>
                <a:cs typeface="+mj-cs"/>
              </a:rPr>
              <a:t>30</a:t>
            </a:r>
          </a:p>
          <a:p>
            <a:pPr algn="r">
              <a:defRPr/>
            </a:pPr>
            <a:r>
              <a:rPr lang="en-US" sz="2700" b="1" i="1" dirty="0">
                <a:solidFill>
                  <a:srgbClr val="C00000"/>
                </a:solidFill>
                <a:latin typeface="+mj-lt"/>
                <a:ea typeface="+mj-ea"/>
                <a:cs typeface="+mj-cs"/>
              </a:rPr>
              <a:t>20</a:t>
            </a:r>
          </a:p>
          <a:p>
            <a:pPr algn="r">
              <a:defRPr/>
            </a:pPr>
            <a:r>
              <a:rPr lang="en-US" sz="2700" b="1" i="1" dirty="0">
                <a:solidFill>
                  <a:srgbClr val="C00000"/>
                </a:solidFill>
                <a:latin typeface="+mj-lt"/>
                <a:ea typeface="+mj-ea"/>
                <a:cs typeface="+mj-cs"/>
              </a:rPr>
              <a:t>20</a:t>
            </a:r>
          </a:p>
          <a:p>
            <a:pPr algn="r">
              <a:defRPr/>
            </a:pPr>
            <a:r>
              <a:rPr lang="en-US" sz="2700" b="1" i="1" dirty="0">
                <a:solidFill>
                  <a:srgbClr val="C00000"/>
                </a:solidFill>
                <a:latin typeface="+mj-lt"/>
                <a:ea typeface="+mj-ea"/>
                <a:cs typeface="+mj-cs"/>
              </a:rPr>
              <a:t>15</a:t>
            </a:r>
          </a:p>
          <a:p>
            <a:pPr algn="r">
              <a:defRPr/>
            </a:pPr>
            <a:r>
              <a:rPr lang="en-US" sz="2700" b="1" i="1" dirty="0">
                <a:solidFill>
                  <a:srgbClr val="C00000"/>
                </a:solidFill>
                <a:latin typeface="+mj-lt"/>
                <a:ea typeface="+mj-ea"/>
                <a:cs typeface="+mj-cs"/>
              </a:rPr>
              <a:t>5</a:t>
            </a:r>
          </a:p>
          <a:p>
            <a:pPr algn="r">
              <a:defRPr/>
            </a:pPr>
            <a:endParaRPr lang="en-US" sz="2700" b="1" i="1" dirty="0">
              <a:solidFill>
                <a:srgbClr val="C00000"/>
              </a:solidFill>
              <a:latin typeface="+mj-lt"/>
              <a:ea typeface="+mj-ea"/>
              <a:cs typeface="+mj-cs"/>
            </a:endParaRPr>
          </a:p>
          <a:p>
            <a:pPr algn="r">
              <a:defRPr/>
            </a:pPr>
            <a:endParaRPr lang="en-US" sz="2700" b="1" i="1" dirty="0">
              <a:solidFill>
                <a:srgbClr val="C00000"/>
              </a:solidFill>
              <a:latin typeface="+mj-lt"/>
              <a:ea typeface="+mj-ea"/>
              <a:cs typeface="+mj-cs"/>
            </a:endParaRPr>
          </a:p>
          <a:p>
            <a:pPr algn="r">
              <a:defRPr/>
            </a:pPr>
            <a:endParaRPr lang="en-US" sz="2700" b="1" i="1" dirty="0">
              <a:solidFill>
                <a:srgbClr val="C00000"/>
              </a:solidFill>
              <a:latin typeface="+mj-lt"/>
              <a:ea typeface="+mj-ea"/>
              <a:cs typeface="+mj-cs"/>
            </a:endParaRPr>
          </a:p>
        </p:txBody>
      </p:sp>
    </p:spTree>
    <p:extLst>
      <p:ext uri="{BB962C8B-B14F-4D97-AF65-F5344CB8AC3E}">
        <p14:creationId xmlns:p14="http://schemas.microsoft.com/office/powerpoint/2010/main" val="2910770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09750"/>
            <a:ext cx="9296400" cy="523220"/>
          </a:xfrm>
          <a:prstGeom prst="rect">
            <a:avLst/>
          </a:prstGeom>
        </p:spPr>
        <p:txBody>
          <a:bodyPr wrap="square">
            <a:spAutoFit/>
          </a:bodyPr>
          <a:lstStyle/>
          <a:p>
            <a:pPr marL="1257300" lvl="2" indent="-342900">
              <a:spcBef>
                <a:spcPct val="20000"/>
              </a:spcBef>
            </a:pPr>
            <a:r>
              <a:rPr lang="en-US" sz="2800" b="1" dirty="0">
                <a:solidFill>
                  <a:schemeClr val="tx1">
                    <a:lumMod val="75000"/>
                    <a:lumOff val="25000"/>
                  </a:schemeClr>
                </a:solidFill>
              </a:rPr>
              <a:t>  </a:t>
            </a:r>
          </a:p>
        </p:txBody>
      </p:sp>
      <p:pic>
        <p:nvPicPr>
          <p:cNvPr id="6" name="Picture 2" descr="C:\Users\cdavis\Dropbox\Aging in Place Workbook\Workbook_Draft Content\007.png"/>
          <p:cNvPicPr>
            <a:picLocks noChangeAspect="1" noChangeArrowheads="1"/>
          </p:cNvPicPr>
          <p:nvPr/>
        </p:nvPicPr>
        <p:blipFill>
          <a:blip r:embed="rId3" cstate="print"/>
          <a:srcRect t="12963" b="58889"/>
          <a:stretch>
            <a:fillRect/>
          </a:stretch>
        </p:blipFill>
        <p:spPr bwMode="auto">
          <a:xfrm>
            <a:off x="67270" y="1123950"/>
            <a:ext cx="8848130" cy="3200400"/>
          </a:xfrm>
          <a:prstGeom prst="rect">
            <a:avLst/>
          </a:prstGeom>
          <a:noFill/>
        </p:spPr>
      </p:pic>
      <p:sp>
        <p:nvSpPr>
          <p:cNvPr id="7" name="Rectangle 6"/>
          <p:cNvSpPr/>
          <p:nvPr/>
        </p:nvSpPr>
        <p:spPr>
          <a:xfrm>
            <a:off x="0" y="0"/>
            <a:ext cx="9144000" cy="51435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304800" y="1428750"/>
            <a:ext cx="2286000" cy="2438400"/>
          </a:xfrm>
          <a:prstGeom prst="rect">
            <a:avLst/>
          </a:prstGeom>
          <a:noFill/>
          <a:ln w="9525">
            <a:noFill/>
            <a:miter lim="800000"/>
            <a:headEnd/>
            <a:tailEnd/>
          </a:ln>
        </p:spPr>
        <p:txBody>
          <a:bodyPr anchor="t" anchorCtr="0">
            <a:normAutofit fontScale="70000" lnSpcReduction="20000"/>
          </a:bodyPr>
          <a:lstStyle/>
          <a:p>
            <a:pPr algn="ctr">
              <a:defRPr/>
            </a:pPr>
            <a:r>
              <a:rPr lang="en-US" sz="3600" b="1" dirty="0">
                <a:solidFill>
                  <a:schemeClr val="tx1">
                    <a:lumMod val="75000"/>
                    <a:lumOff val="25000"/>
                  </a:schemeClr>
                </a:solidFill>
                <a:latin typeface="+mj-lt"/>
                <a:ea typeface="+mj-ea"/>
                <a:cs typeface="+mj-cs"/>
              </a:rPr>
              <a:t>Workshop</a:t>
            </a:r>
          </a:p>
          <a:p>
            <a:pPr algn="ctr">
              <a:defRPr/>
            </a:pPr>
            <a:r>
              <a:rPr lang="en-US" sz="3600" b="1" dirty="0">
                <a:solidFill>
                  <a:schemeClr val="tx1">
                    <a:lumMod val="75000"/>
                    <a:lumOff val="25000"/>
                  </a:schemeClr>
                </a:solidFill>
                <a:latin typeface="+mj-lt"/>
                <a:ea typeface="+mj-ea"/>
                <a:cs typeface="+mj-cs"/>
              </a:rPr>
              <a:t>Agenda</a:t>
            </a:r>
          </a:p>
          <a:p>
            <a:pPr algn="ctr">
              <a:defRPr/>
            </a:pPr>
            <a:r>
              <a:rPr lang="en-US" sz="3600" b="1" dirty="0">
                <a:solidFill>
                  <a:schemeClr val="tx1">
                    <a:lumMod val="75000"/>
                    <a:lumOff val="25000"/>
                  </a:schemeClr>
                </a:solidFill>
                <a:latin typeface="+mj-lt"/>
                <a:ea typeface="+mj-ea"/>
                <a:cs typeface="+mj-cs"/>
              </a:rPr>
              <a:t>Option #2:</a:t>
            </a:r>
          </a:p>
          <a:p>
            <a:pPr algn="ctr">
              <a:defRPr/>
            </a:pPr>
            <a:endParaRPr lang="en-US" sz="2600" b="1" dirty="0">
              <a:solidFill>
                <a:schemeClr val="tx1">
                  <a:lumMod val="75000"/>
                  <a:lumOff val="25000"/>
                </a:schemeClr>
              </a:solidFill>
              <a:latin typeface="+mj-lt"/>
              <a:ea typeface="+mj-ea"/>
              <a:cs typeface="+mj-cs"/>
            </a:endParaRPr>
          </a:p>
          <a:p>
            <a:pPr algn="ctr">
              <a:defRPr/>
            </a:pPr>
            <a:r>
              <a:rPr lang="en-US" sz="3600" b="1" dirty="0">
                <a:solidFill>
                  <a:schemeClr val="tx1">
                    <a:lumMod val="75000"/>
                    <a:lumOff val="25000"/>
                  </a:schemeClr>
                </a:solidFill>
                <a:latin typeface="+mj-lt"/>
                <a:ea typeface="+mj-ea"/>
                <a:cs typeface="+mj-cs"/>
              </a:rPr>
              <a:t>Two Half-Day Sessions</a:t>
            </a:r>
          </a:p>
          <a:p>
            <a:pPr algn="ctr">
              <a:defRPr/>
            </a:pPr>
            <a:endParaRPr lang="en-US" sz="2600" b="1" dirty="0">
              <a:solidFill>
                <a:schemeClr val="tx1">
                  <a:lumMod val="75000"/>
                  <a:lumOff val="25000"/>
                </a:schemeClr>
              </a:solidFill>
              <a:latin typeface="+mj-lt"/>
              <a:ea typeface="+mj-ea"/>
              <a:cs typeface="+mj-cs"/>
            </a:endParaRPr>
          </a:p>
          <a:p>
            <a:pPr algn="ctr">
              <a:defRPr/>
            </a:pPr>
            <a:r>
              <a:rPr lang="en-US" sz="3600" b="1" dirty="0">
                <a:solidFill>
                  <a:schemeClr val="tx1">
                    <a:lumMod val="75000"/>
                    <a:lumOff val="25000"/>
                  </a:schemeClr>
                </a:solidFill>
                <a:latin typeface="+mj-lt"/>
                <a:ea typeface="+mj-ea"/>
                <a:cs typeface="+mj-cs"/>
              </a:rPr>
              <a:t>Day 1 of 2 </a:t>
            </a:r>
          </a:p>
        </p:txBody>
      </p:sp>
      <p:sp>
        <p:nvSpPr>
          <p:cNvPr id="9" name="Title 1"/>
          <p:cNvSpPr txBox="1">
            <a:spLocks/>
          </p:cNvSpPr>
          <p:nvPr/>
        </p:nvSpPr>
        <p:spPr bwMode="auto">
          <a:xfrm>
            <a:off x="7441830" y="-2114550"/>
            <a:ext cx="800100" cy="838200"/>
          </a:xfrm>
          <a:prstGeom prst="rect">
            <a:avLst/>
          </a:prstGeom>
          <a:noFill/>
          <a:ln w="9525">
            <a:noFill/>
            <a:miter lim="800000"/>
            <a:headEnd/>
            <a:tailEnd/>
          </a:ln>
        </p:spPr>
        <p:txBody>
          <a:bodyPr anchor="t" anchorCtr="0">
            <a:noAutofit/>
          </a:bodyPr>
          <a:lstStyle/>
          <a:p>
            <a:pPr>
              <a:defRPr/>
            </a:pPr>
            <a:r>
              <a:rPr lang="en-US" sz="3200" dirty="0">
                <a:solidFill>
                  <a:schemeClr val="tx1">
                    <a:lumMod val="75000"/>
                    <a:lumOff val="25000"/>
                  </a:schemeClr>
                </a:solidFill>
                <a:latin typeface="+mj-lt"/>
                <a:ea typeface="+mj-ea"/>
                <a:cs typeface="+mj-cs"/>
              </a:rPr>
              <a:t>15  </a:t>
            </a:r>
          </a:p>
        </p:txBody>
      </p:sp>
      <p:sp>
        <p:nvSpPr>
          <p:cNvPr id="10" name="Title 1"/>
          <p:cNvSpPr txBox="1">
            <a:spLocks/>
          </p:cNvSpPr>
          <p:nvPr/>
        </p:nvSpPr>
        <p:spPr bwMode="auto">
          <a:xfrm>
            <a:off x="3943350" y="742950"/>
            <a:ext cx="8248650" cy="6172200"/>
          </a:xfrm>
          <a:prstGeom prst="rect">
            <a:avLst/>
          </a:prstGeom>
          <a:noFill/>
          <a:ln w="9525">
            <a:noFill/>
            <a:miter lim="800000"/>
            <a:headEnd/>
            <a:tailEnd/>
          </a:ln>
        </p:spPr>
        <p:txBody>
          <a:bodyPr anchor="t" anchorCtr="0">
            <a:noAutofit/>
          </a:bodyPr>
          <a:lstStyle/>
          <a:p>
            <a:pPr>
              <a:defRPr/>
            </a:pPr>
            <a:r>
              <a:rPr lang="en-US" sz="2700" b="1" dirty="0">
                <a:solidFill>
                  <a:schemeClr val="tx1">
                    <a:lumMod val="75000"/>
                    <a:lumOff val="25000"/>
                  </a:schemeClr>
                </a:solidFill>
                <a:latin typeface="+mj-lt"/>
                <a:ea typeface="+mj-ea"/>
                <a:cs typeface="+mj-cs"/>
              </a:rPr>
              <a:t>Welcome &amp; Introductions</a:t>
            </a:r>
          </a:p>
          <a:p>
            <a:pPr>
              <a:defRPr/>
            </a:pPr>
            <a:r>
              <a:rPr lang="en-US" sz="2700" b="1" dirty="0">
                <a:solidFill>
                  <a:schemeClr val="tx1">
                    <a:lumMod val="75000"/>
                    <a:lumOff val="25000"/>
                  </a:schemeClr>
                </a:solidFill>
                <a:latin typeface="+mj-lt"/>
                <a:ea typeface="+mj-ea"/>
                <a:cs typeface="+mj-cs"/>
              </a:rPr>
              <a:t>Workbook (1</a:t>
            </a:r>
            <a:r>
              <a:rPr lang="en-US" sz="2700" b="1" baseline="30000" dirty="0">
                <a:solidFill>
                  <a:schemeClr val="tx1">
                    <a:lumMod val="75000"/>
                    <a:lumOff val="25000"/>
                  </a:schemeClr>
                </a:solidFill>
                <a:latin typeface="+mj-lt"/>
                <a:ea typeface="+mj-ea"/>
                <a:cs typeface="+mj-cs"/>
              </a:rPr>
              <a:t>st</a:t>
            </a:r>
            <a:r>
              <a:rPr lang="en-US" sz="2700" b="1" dirty="0">
                <a:solidFill>
                  <a:schemeClr val="tx1">
                    <a:lumMod val="75000"/>
                    <a:lumOff val="25000"/>
                  </a:schemeClr>
                </a:solidFill>
                <a:latin typeface="+mj-lt"/>
                <a:ea typeface="+mj-ea"/>
                <a:cs typeface="+mj-cs"/>
              </a:rPr>
              <a:t> half)</a:t>
            </a:r>
          </a:p>
          <a:p>
            <a:pPr marL="457200" indent="-285750" defTabSz="514350">
              <a:buFont typeface="Arial" panose="020B0604020202020204" pitchFamily="34" charset="0"/>
              <a:buChar char="•"/>
              <a:defRPr/>
            </a:pPr>
            <a:r>
              <a:rPr lang="en-US" sz="2700" dirty="0">
                <a:solidFill>
                  <a:schemeClr val="tx1">
                    <a:lumMod val="75000"/>
                    <a:lumOff val="25000"/>
                  </a:schemeClr>
                </a:solidFill>
                <a:latin typeface="+mj-lt"/>
                <a:ea typeface="+mj-ea"/>
                <a:cs typeface="+mj-cs"/>
              </a:rPr>
              <a:t>	</a:t>
            </a:r>
            <a:r>
              <a:rPr lang="en-US" sz="2700" i="1" dirty="0">
                <a:solidFill>
                  <a:schemeClr val="tx1">
                    <a:lumMod val="75000"/>
                    <a:lumOff val="25000"/>
                  </a:schemeClr>
                </a:solidFill>
                <a:latin typeface="+mj-lt"/>
                <a:ea typeface="+mj-ea"/>
                <a:cs typeface="+mj-cs"/>
              </a:rPr>
              <a:t>Housing Chapter</a:t>
            </a:r>
          </a:p>
          <a:p>
            <a:pPr marL="457200" indent="-285750" defTabSz="514350">
              <a:buFont typeface="Arial" panose="020B0604020202020204" pitchFamily="34" charset="0"/>
              <a:buChar char="•"/>
              <a:defRPr/>
            </a:pPr>
            <a:r>
              <a:rPr lang="en-US" sz="2700" i="1" dirty="0">
                <a:solidFill>
                  <a:schemeClr val="tx1">
                    <a:lumMod val="75000"/>
                    <a:lumOff val="25000"/>
                  </a:schemeClr>
                </a:solidFill>
                <a:latin typeface="+mj-lt"/>
                <a:ea typeface="+mj-ea"/>
                <a:cs typeface="+mj-cs"/>
              </a:rPr>
              <a:t>	Health &amp; Wellness Chapter</a:t>
            </a:r>
          </a:p>
          <a:p>
            <a:pPr>
              <a:defRPr/>
            </a:pPr>
            <a:r>
              <a:rPr lang="en-US" sz="2700" b="1" dirty="0">
                <a:solidFill>
                  <a:schemeClr val="tx1">
                    <a:lumMod val="75000"/>
                    <a:lumOff val="25000"/>
                  </a:schemeClr>
                </a:solidFill>
                <a:latin typeface="+mj-lt"/>
                <a:ea typeface="+mj-ea"/>
                <a:cs typeface="+mj-cs"/>
              </a:rPr>
              <a:t>Break</a:t>
            </a:r>
          </a:p>
          <a:p>
            <a:pPr>
              <a:defRPr/>
            </a:pPr>
            <a:r>
              <a:rPr lang="en-US" sz="2700" b="1" dirty="0">
                <a:solidFill>
                  <a:schemeClr val="tx1">
                    <a:lumMod val="75000"/>
                    <a:lumOff val="25000"/>
                  </a:schemeClr>
                </a:solidFill>
                <a:latin typeface="+mj-lt"/>
                <a:ea typeface="+mj-ea"/>
                <a:cs typeface="+mj-cs"/>
              </a:rPr>
              <a:t>Group Discussion</a:t>
            </a:r>
          </a:p>
          <a:p>
            <a:pPr marL="457200" indent="-285750" defTabSz="514350">
              <a:buFont typeface="Arial" panose="020B0604020202020204" pitchFamily="34" charset="0"/>
              <a:buChar char="•"/>
              <a:defRPr/>
            </a:pPr>
            <a:r>
              <a:rPr lang="en-US" sz="2700" dirty="0">
                <a:solidFill>
                  <a:schemeClr val="tx1">
                    <a:lumMod val="75000"/>
                    <a:lumOff val="25000"/>
                  </a:schemeClr>
                </a:solidFill>
                <a:latin typeface="+mj-lt"/>
                <a:ea typeface="+mj-ea"/>
                <a:cs typeface="+mj-cs"/>
              </a:rPr>
              <a:t>	</a:t>
            </a:r>
            <a:r>
              <a:rPr lang="en-US" sz="2700" i="1" dirty="0">
                <a:solidFill>
                  <a:schemeClr val="tx1">
                    <a:lumMod val="75000"/>
                    <a:lumOff val="25000"/>
                  </a:schemeClr>
                </a:solidFill>
                <a:latin typeface="+mj-lt"/>
                <a:ea typeface="+mj-ea"/>
                <a:cs typeface="+mj-cs"/>
              </a:rPr>
              <a:t>Questions; Day One Insights</a:t>
            </a:r>
          </a:p>
          <a:p>
            <a:pPr marL="457200" indent="-285750" defTabSz="514350">
              <a:buFont typeface="Arial" panose="020B0604020202020204" pitchFamily="34" charset="0"/>
              <a:buChar char="•"/>
              <a:defRPr/>
            </a:pPr>
            <a:r>
              <a:rPr lang="en-US" sz="2700" i="1" dirty="0">
                <a:solidFill>
                  <a:schemeClr val="tx1">
                    <a:lumMod val="75000"/>
                    <a:lumOff val="25000"/>
                  </a:schemeClr>
                </a:solidFill>
                <a:latin typeface="+mj-lt"/>
                <a:ea typeface="+mj-ea"/>
                <a:cs typeface="+mj-cs"/>
              </a:rPr>
              <a:t>	Closing Thoughts; Next Steps</a:t>
            </a:r>
            <a:endParaRPr lang="en-US" sz="2700" dirty="0">
              <a:solidFill>
                <a:schemeClr val="tx1">
                  <a:lumMod val="75000"/>
                  <a:lumOff val="25000"/>
                </a:schemeClr>
              </a:solidFill>
              <a:latin typeface="+mj-lt"/>
              <a:ea typeface="+mj-ea"/>
              <a:cs typeface="+mj-cs"/>
            </a:endParaRPr>
          </a:p>
          <a:p>
            <a:pPr>
              <a:defRPr/>
            </a:pPr>
            <a:r>
              <a:rPr lang="en-US" sz="3200" dirty="0">
                <a:solidFill>
                  <a:schemeClr val="tx1">
                    <a:lumMod val="75000"/>
                    <a:lumOff val="25000"/>
                  </a:schemeClr>
                </a:solidFill>
                <a:latin typeface="+mj-lt"/>
                <a:ea typeface="+mj-ea"/>
                <a:cs typeface="+mj-cs"/>
              </a:rPr>
              <a:t> </a:t>
            </a:r>
          </a:p>
        </p:txBody>
      </p:sp>
      <p:sp>
        <p:nvSpPr>
          <p:cNvPr id="11" name="Title 1"/>
          <p:cNvSpPr txBox="1">
            <a:spLocks/>
          </p:cNvSpPr>
          <p:nvPr/>
        </p:nvSpPr>
        <p:spPr bwMode="auto">
          <a:xfrm>
            <a:off x="1981200" y="742950"/>
            <a:ext cx="1821507" cy="4724400"/>
          </a:xfrm>
          <a:prstGeom prst="rect">
            <a:avLst/>
          </a:prstGeom>
          <a:noFill/>
          <a:ln w="9525">
            <a:noFill/>
            <a:miter lim="800000"/>
            <a:headEnd/>
            <a:tailEnd/>
          </a:ln>
        </p:spPr>
        <p:txBody>
          <a:bodyPr anchor="t" anchorCtr="0">
            <a:noAutofit/>
          </a:bodyPr>
          <a:lstStyle/>
          <a:p>
            <a:pPr algn="r">
              <a:defRPr/>
            </a:pPr>
            <a:r>
              <a:rPr lang="en-US" sz="2700" b="1" i="1" dirty="0">
                <a:solidFill>
                  <a:srgbClr val="C00000"/>
                </a:solidFill>
                <a:latin typeface="+mj-lt"/>
                <a:ea typeface="+mj-ea"/>
                <a:cs typeface="+mj-cs"/>
              </a:rPr>
              <a:t>15 minutes</a:t>
            </a:r>
          </a:p>
          <a:p>
            <a:pPr algn="r">
              <a:defRPr/>
            </a:pPr>
            <a:endParaRPr lang="en-US" sz="2700" b="1" i="1" dirty="0">
              <a:solidFill>
                <a:srgbClr val="C00000"/>
              </a:solidFill>
              <a:latin typeface="+mj-lt"/>
              <a:ea typeface="+mj-ea"/>
              <a:cs typeface="+mj-cs"/>
            </a:endParaRPr>
          </a:p>
          <a:p>
            <a:pPr algn="r">
              <a:defRPr/>
            </a:pPr>
            <a:r>
              <a:rPr lang="en-US" sz="2700" b="1" i="1" dirty="0">
                <a:solidFill>
                  <a:srgbClr val="C00000"/>
                </a:solidFill>
                <a:latin typeface="+mj-lt"/>
                <a:ea typeface="+mj-ea"/>
                <a:cs typeface="+mj-cs"/>
              </a:rPr>
              <a:t>65</a:t>
            </a:r>
          </a:p>
          <a:p>
            <a:pPr algn="r">
              <a:defRPr/>
            </a:pPr>
            <a:r>
              <a:rPr lang="en-US" sz="2700" b="1" i="1" dirty="0">
                <a:solidFill>
                  <a:srgbClr val="C00000"/>
                </a:solidFill>
                <a:latin typeface="+mj-lt"/>
                <a:ea typeface="+mj-ea"/>
                <a:cs typeface="+mj-cs"/>
              </a:rPr>
              <a:t>65</a:t>
            </a:r>
          </a:p>
          <a:p>
            <a:pPr algn="r">
              <a:defRPr/>
            </a:pPr>
            <a:r>
              <a:rPr lang="en-US" sz="2700" b="1" i="1" dirty="0">
                <a:solidFill>
                  <a:srgbClr val="C00000"/>
                </a:solidFill>
                <a:latin typeface="+mj-lt"/>
                <a:ea typeface="+mj-ea"/>
                <a:cs typeface="+mj-cs"/>
              </a:rPr>
              <a:t>5</a:t>
            </a:r>
          </a:p>
          <a:p>
            <a:pPr algn="r">
              <a:defRPr/>
            </a:pPr>
            <a:endParaRPr lang="en-US" sz="2700" b="1" i="1" dirty="0">
              <a:solidFill>
                <a:srgbClr val="C00000"/>
              </a:solidFill>
              <a:latin typeface="+mj-lt"/>
              <a:ea typeface="+mj-ea"/>
              <a:cs typeface="+mj-cs"/>
            </a:endParaRPr>
          </a:p>
          <a:p>
            <a:pPr algn="r">
              <a:defRPr/>
            </a:pPr>
            <a:r>
              <a:rPr lang="en-US" sz="2700" b="1" i="1" dirty="0">
                <a:solidFill>
                  <a:srgbClr val="C00000"/>
                </a:solidFill>
                <a:latin typeface="+mj-lt"/>
                <a:ea typeface="+mj-ea"/>
                <a:cs typeface="+mj-cs"/>
              </a:rPr>
              <a:t>20</a:t>
            </a:r>
          </a:p>
          <a:p>
            <a:pPr algn="r">
              <a:defRPr/>
            </a:pPr>
            <a:r>
              <a:rPr lang="en-US" sz="2700" b="1" i="1" dirty="0">
                <a:solidFill>
                  <a:srgbClr val="C00000"/>
                </a:solidFill>
                <a:latin typeface="+mj-lt"/>
                <a:ea typeface="+mj-ea"/>
                <a:cs typeface="+mj-cs"/>
              </a:rPr>
              <a:t>5</a:t>
            </a:r>
          </a:p>
          <a:p>
            <a:pPr algn="r">
              <a:defRPr/>
            </a:pPr>
            <a:endParaRPr lang="en-US" sz="2700" b="1" i="1" dirty="0">
              <a:solidFill>
                <a:srgbClr val="C00000"/>
              </a:solidFill>
              <a:latin typeface="+mj-lt"/>
              <a:ea typeface="+mj-ea"/>
              <a:cs typeface="+mj-cs"/>
            </a:endParaRPr>
          </a:p>
          <a:p>
            <a:pPr algn="r">
              <a:defRPr/>
            </a:pPr>
            <a:endParaRPr lang="en-US" sz="2700" b="1" i="1" dirty="0">
              <a:solidFill>
                <a:srgbClr val="C00000"/>
              </a:solidFill>
              <a:latin typeface="+mj-lt"/>
              <a:ea typeface="+mj-ea"/>
              <a:cs typeface="+mj-cs"/>
            </a:endParaRPr>
          </a:p>
          <a:p>
            <a:pPr algn="r">
              <a:defRPr/>
            </a:pPr>
            <a:endParaRPr lang="en-US" sz="2700" b="1" i="1" dirty="0">
              <a:solidFill>
                <a:srgbClr val="C00000"/>
              </a:solidFill>
              <a:latin typeface="+mj-lt"/>
              <a:ea typeface="+mj-ea"/>
              <a:cs typeface="+mj-cs"/>
            </a:endParaRPr>
          </a:p>
        </p:txBody>
      </p:sp>
    </p:spTree>
    <p:extLst>
      <p:ext uri="{BB962C8B-B14F-4D97-AF65-F5344CB8AC3E}">
        <p14:creationId xmlns:p14="http://schemas.microsoft.com/office/powerpoint/2010/main" val="3194612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5591</TotalTime>
  <Words>4705</Words>
  <Application>Microsoft Office PowerPoint</Application>
  <PresentationFormat>On-screen Show (16:9)</PresentationFormat>
  <Paragraphs>525</Paragraphs>
  <Slides>39</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Maiandra GD</vt:lpstr>
      <vt:lpstr>Sakkal Majalla</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cdavis</dc:creator>
  <cp:lastModifiedBy>Brian Etzel</cp:lastModifiedBy>
  <cp:revision>269</cp:revision>
  <dcterms:created xsi:type="dcterms:W3CDTF">2017-11-15T14:44:49Z</dcterms:created>
  <dcterms:modified xsi:type="dcterms:W3CDTF">2020-08-03T14:06:16Z</dcterms:modified>
</cp:coreProperties>
</file>